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533" r:id="rId2"/>
    <p:sldId id="1532" r:id="rId3"/>
    <p:sldId id="611" r:id="rId4"/>
    <p:sldId id="612" r:id="rId5"/>
    <p:sldId id="1246" r:id="rId6"/>
    <p:sldId id="876" r:id="rId7"/>
    <p:sldId id="1185" r:id="rId8"/>
    <p:sldId id="993" r:id="rId9"/>
    <p:sldId id="1534" r:id="rId10"/>
    <p:sldId id="1270" r:id="rId11"/>
    <p:sldId id="1535" r:id="rId12"/>
    <p:sldId id="1310" r:id="rId13"/>
    <p:sldId id="1536" r:id="rId14"/>
    <p:sldId id="1537" r:id="rId15"/>
    <p:sldId id="1271" r:id="rId16"/>
    <p:sldId id="1538" r:id="rId17"/>
    <p:sldId id="1577" r:id="rId18"/>
    <p:sldId id="1559" r:id="rId19"/>
    <p:sldId id="1578"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D4D2F7"/>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36A0-ACD7-55D8-BDEA-680633D58F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CC7213-BED4-BA75-7917-0B726413C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5B43C1-5A02-4C99-5E71-48DC8BDD4C29}"/>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5" name="Footer Placeholder 4">
            <a:extLst>
              <a:ext uri="{FF2B5EF4-FFF2-40B4-BE49-F238E27FC236}">
                <a16:creationId xmlns:a16="http://schemas.microsoft.com/office/drawing/2014/main" id="{D93E22BB-73D0-D366-BD91-5EBABBE111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B9544C-F6F1-8312-656E-28473E15C083}"/>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128516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985-BF80-A467-99FC-0BCE6200FA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CE80BB-2CCE-5925-741A-084DB7330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D724B9-2DE3-22B9-C173-176374CAB3C9}"/>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5" name="Footer Placeholder 4">
            <a:extLst>
              <a:ext uri="{FF2B5EF4-FFF2-40B4-BE49-F238E27FC236}">
                <a16:creationId xmlns:a16="http://schemas.microsoft.com/office/drawing/2014/main" id="{1EDF71D8-EE30-1E3A-B79E-856ED83320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88EA3-AC44-CAF3-5795-782F8E65BAE1}"/>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327391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99F23-01C9-4DDC-25FF-27EACE272E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F4A232-2B22-9BFF-6A85-01295AD47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4FF16B-850C-FD0A-1AFB-E7F1E82FFC77}"/>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5" name="Footer Placeholder 4">
            <a:extLst>
              <a:ext uri="{FF2B5EF4-FFF2-40B4-BE49-F238E27FC236}">
                <a16:creationId xmlns:a16="http://schemas.microsoft.com/office/drawing/2014/main" id="{61FDEC91-4A9B-9170-0F5C-01F6AD6FA3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5A5F8-F748-FBDA-BFDF-F5304E8B9D55}"/>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413128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6011-D175-D6FA-289C-E7181C8097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ADAAB3-53C7-8455-6270-A7271361D7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CDF807-004D-F6C0-80F7-098C7C00E4DD}"/>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5" name="Footer Placeholder 4">
            <a:extLst>
              <a:ext uri="{FF2B5EF4-FFF2-40B4-BE49-F238E27FC236}">
                <a16:creationId xmlns:a16="http://schemas.microsoft.com/office/drawing/2014/main" id="{8D8C4F06-8F15-76B3-C50B-6027FE012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917B0E-AC7C-352D-4EA5-E9E7AEF9ABE0}"/>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365496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647F-3F2F-E2D6-2453-BB00D7963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D91CAE-3F1A-9B1C-C922-BBBA878C5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6B8935-1696-FBCC-A823-04C1104712DF}"/>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5" name="Footer Placeholder 4">
            <a:extLst>
              <a:ext uri="{FF2B5EF4-FFF2-40B4-BE49-F238E27FC236}">
                <a16:creationId xmlns:a16="http://schemas.microsoft.com/office/drawing/2014/main" id="{1F4E4A2F-EB8C-B57E-6292-CBF9756D2A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22F54-F40E-39F1-9F9D-F3B7BE7FCE4F}"/>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22400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4E06-EBFC-1119-A67C-78AF325D50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6ECB9B-8D6A-DCF4-01CC-13E1335A85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9A961-310D-D58B-8207-D3622F736C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A3DA51-DF38-F2B6-2720-A4534996936B}"/>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6" name="Footer Placeholder 5">
            <a:extLst>
              <a:ext uri="{FF2B5EF4-FFF2-40B4-BE49-F238E27FC236}">
                <a16:creationId xmlns:a16="http://schemas.microsoft.com/office/drawing/2014/main" id="{CD09BE9E-A2E9-F244-EC7B-848D6CB235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A46D72-B7C8-87F5-EFC6-474DFD449FDC}"/>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392053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A092-17AC-613C-CC6E-10AD7B3598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4691A3-67A3-C9FD-DC2C-D53FEEE45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276F1A-5A39-AB69-C5FC-D65D6A08C4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4DD374-C987-D10B-2B52-D6D8DE331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5F5FC8-5D9E-35A8-B327-08DF29DE7D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98EF3A-C36A-15E5-B7DD-3A0AD6D3C869}"/>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8" name="Footer Placeholder 7">
            <a:extLst>
              <a:ext uri="{FF2B5EF4-FFF2-40B4-BE49-F238E27FC236}">
                <a16:creationId xmlns:a16="http://schemas.microsoft.com/office/drawing/2014/main" id="{072ED231-07AC-5164-8DD5-D35EB69F3D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A2A445-16E0-230E-5266-757079A4451C}"/>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297170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F25-F72C-AD7A-E8FC-0D5836ADDD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70ECC0-4E38-E92E-E400-59DF706DC402}"/>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4" name="Footer Placeholder 3">
            <a:extLst>
              <a:ext uri="{FF2B5EF4-FFF2-40B4-BE49-F238E27FC236}">
                <a16:creationId xmlns:a16="http://schemas.microsoft.com/office/drawing/2014/main" id="{D7021D1D-20A3-845C-2095-C981302BA9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B0E551-A95C-2BE6-99A9-299338F38FD2}"/>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140294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232F26-A2B5-6C09-155E-C9C39CDEBCC3}"/>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3" name="Footer Placeholder 2">
            <a:extLst>
              <a:ext uri="{FF2B5EF4-FFF2-40B4-BE49-F238E27FC236}">
                <a16:creationId xmlns:a16="http://schemas.microsoft.com/office/drawing/2014/main" id="{F810D61B-94FA-503D-9235-07E61F3892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915414-A5DC-7901-BEC7-47979D3208E4}"/>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255802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B8A4-1E44-3498-72A8-9B95CD348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D7E14C-8159-29C2-77E5-25276EFA5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BE97A5-295A-C8C1-5491-CA818C9FF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5563E-EF0F-3FC0-C0A7-C72E94791562}"/>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6" name="Footer Placeholder 5">
            <a:extLst>
              <a:ext uri="{FF2B5EF4-FFF2-40B4-BE49-F238E27FC236}">
                <a16:creationId xmlns:a16="http://schemas.microsoft.com/office/drawing/2014/main" id="{FC936EA5-D901-E726-0852-0F101376C1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AAAF35-A000-8C78-11EB-94168F5C44EA}"/>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271136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78EF-CAAE-ACB0-2DBD-001B23C92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121E72-00A7-6212-BED5-0462A07FAE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78DCC0-2C7C-ED55-4EC7-ACBF5EC44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2231-53EC-A136-7991-5B7559EA8C5F}"/>
              </a:ext>
            </a:extLst>
          </p:cNvPr>
          <p:cNvSpPr>
            <a:spLocks noGrp="1"/>
          </p:cNvSpPr>
          <p:nvPr>
            <p:ph type="dt" sz="half" idx="10"/>
          </p:nvPr>
        </p:nvSpPr>
        <p:spPr/>
        <p:txBody>
          <a:bodyPr/>
          <a:lstStyle/>
          <a:p>
            <a:fld id="{F31CE1D3-F644-4422-B96D-ACD63BE85F69}" type="datetimeFigureOut">
              <a:rPr lang="en-GB" smtClean="0"/>
              <a:t>01/09/2025</a:t>
            </a:fld>
            <a:endParaRPr lang="en-GB"/>
          </a:p>
        </p:txBody>
      </p:sp>
      <p:sp>
        <p:nvSpPr>
          <p:cNvPr id="6" name="Footer Placeholder 5">
            <a:extLst>
              <a:ext uri="{FF2B5EF4-FFF2-40B4-BE49-F238E27FC236}">
                <a16:creationId xmlns:a16="http://schemas.microsoft.com/office/drawing/2014/main" id="{F5054BD9-5BA7-3932-C0CB-40BAD722A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288A85-603C-0939-016B-F1ADA781B0B2}"/>
              </a:ext>
            </a:extLst>
          </p:cNvPr>
          <p:cNvSpPr>
            <a:spLocks noGrp="1"/>
          </p:cNvSpPr>
          <p:nvPr>
            <p:ph type="sldNum" sz="quarter" idx="12"/>
          </p:nvPr>
        </p:nvSpPr>
        <p:spPr/>
        <p:txBody>
          <a:bodyPr/>
          <a:lstStyle/>
          <a:p>
            <a:fld id="{68124A3C-B5A9-4F34-998D-60527B291EDC}" type="slidenum">
              <a:rPr lang="en-GB" smtClean="0"/>
              <a:t>‹#›</a:t>
            </a:fld>
            <a:endParaRPr lang="en-GB"/>
          </a:p>
        </p:txBody>
      </p:sp>
    </p:spTree>
    <p:extLst>
      <p:ext uri="{BB962C8B-B14F-4D97-AF65-F5344CB8AC3E}">
        <p14:creationId xmlns:p14="http://schemas.microsoft.com/office/powerpoint/2010/main" val="876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4A436A-3356-5A65-471D-21D31182D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70476F-B5BF-5993-6D3A-31B007592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2A89F0-8ED7-C19C-00F0-CC0FDBAD7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CE1D3-F644-4422-B96D-ACD63BE85F69}" type="datetimeFigureOut">
              <a:rPr lang="en-GB" smtClean="0"/>
              <a:t>01/09/2025</a:t>
            </a:fld>
            <a:endParaRPr lang="en-GB"/>
          </a:p>
        </p:txBody>
      </p:sp>
      <p:sp>
        <p:nvSpPr>
          <p:cNvPr id="5" name="Footer Placeholder 4">
            <a:extLst>
              <a:ext uri="{FF2B5EF4-FFF2-40B4-BE49-F238E27FC236}">
                <a16:creationId xmlns:a16="http://schemas.microsoft.com/office/drawing/2014/main" id="{0FD6EA98-7484-5218-94D7-FA9017558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9C9469-A817-9DD0-4536-9760D4036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24A3C-B5A9-4F34-998D-60527B291EDC}" type="slidenum">
              <a:rPr lang="en-GB" smtClean="0"/>
              <a:t>‹#›</a:t>
            </a:fld>
            <a:endParaRPr lang="en-GB"/>
          </a:p>
        </p:txBody>
      </p:sp>
    </p:spTree>
    <p:extLst>
      <p:ext uri="{BB962C8B-B14F-4D97-AF65-F5344CB8AC3E}">
        <p14:creationId xmlns:p14="http://schemas.microsoft.com/office/powerpoint/2010/main" val="198229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player.vimeo.com/video/941606373?app_id=122963" TargetMode="Externa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player.vimeo.com/video/941606680?app_id=122963" TargetMode="Externa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player.vimeo.com/video/941605657?app_id=122963" TargetMode="Externa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https://player.vimeo.com/video/941605657?app_id=122963" TargetMode="Externa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player.vimeo.com/video/941605202?app_id=122963" TargetMode="Externa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5.png"/><Relationship Id="rId7" Type="http://schemas.openxmlformats.org/officeDocument/2006/relationships/slide" Target="slide8.xml"/><Relationship Id="rId2" Type="http://schemas.openxmlformats.org/officeDocument/2006/relationships/slideLayout" Target="../slideLayouts/slideLayout2.xml"/><Relationship Id="rId1" Type="http://schemas.openxmlformats.org/officeDocument/2006/relationships/video" Target="https://player.vimeo.com/video/941606522?app_id=122963" TargetMode="Externa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player.vimeo.com/video/941605733?app_id=122963" TargetMode="Externa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6D37A-C1F9-2C09-D973-EC62484B3AC6}"/>
            </a:ext>
          </a:extLst>
        </p:cNvPr>
        <p:cNvGrpSpPr/>
        <p:nvPr/>
      </p:nvGrpSpPr>
      <p:grpSpPr>
        <a:xfrm>
          <a:off x="0" y="0"/>
          <a:ext cx="0" cy="0"/>
          <a:chOff x="0" y="0"/>
          <a:chExt cx="0" cy="0"/>
        </a:xfrm>
      </p:grpSpPr>
      <p:pic>
        <p:nvPicPr>
          <p:cNvPr id="20" name="Picture 19" descr="Icon&#10;&#10;Description automatically generated with medium confidence">
            <a:extLst>
              <a:ext uri="{FF2B5EF4-FFF2-40B4-BE49-F238E27FC236}">
                <a16:creationId xmlns:a16="http://schemas.microsoft.com/office/drawing/2014/main" id="{D467589A-F691-CBC9-AC6A-AAA4D0BFF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pic>
        <p:nvPicPr>
          <p:cNvPr id="22" name="Picture 21" descr="Logo&#10;&#10;Description automatically generated">
            <a:extLst>
              <a:ext uri="{FF2B5EF4-FFF2-40B4-BE49-F238E27FC236}">
                <a16:creationId xmlns:a16="http://schemas.microsoft.com/office/drawing/2014/main" id="{D27A5BB7-C2C9-86E3-CA8A-0EE026770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3651" y="4187897"/>
            <a:ext cx="2522104" cy="2522104"/>
          </a:xfrm>
          <a:prstGeom prst="rect">
            <a:avLst/>
          </a:prstGeom>
        </p:spPr>
      </p:pic>
      <p:sp>
        <p:nvSpPr>
          <p:cNvPr id="2" name="TextBox 1">
            <a:extLst>
              <a:ext uri="{FF2B5EF4-FFF2-40B4-BE49-F238E27FC236}">
                <a16:creationId xmlns:a16="http://schemas.microsoft.com/office/drawing/2014/main" id="{822ABE1E-7CA6-2A95-92F6-32D8C7F12ADC}"/>
              </a:ext>
            </a:extLst>
          </p:cNvPr>
          <p:cNvSpPr txBox="1"/>
          <p:nvPr/>
        </p:nvSpPr>
        <p:spPr>
          <a:xfrm>
            <a:off x="2830700" y="2828835"/>
            <a:ext cx="6494106" cy="1200329"/>
          </a:xfrm>
          <a:prstGeom prst="rect">
            <a:avLst/>
          </a:prstGeom>
          <a:noFill/>
        </p:spPr>
        <p:txBody>
          <a:bodyPr wrap="square" rtlCol="0">
            <a:spAutoFit/>
          </a:bodyPr>
          <a:lstStyle/>
          <a:p>
            <a:pPr algn="ctr"/>
            <a:r>
              <a:rPr lang="en-GB" sz="3200" b="1" dirty="0">
                <a:solidFill>
                  <a:srgbClr val="FF5000"/>
                </a:solidFill>
                <a:effectLst/>
                <a:ea typeface="Times New Roman" panose="02020603050405020304" pitchFamily="18" charset="0"/>
                <a:cs typeface="Arial" panose="020B0604020202020204" pitchFamily="34" charset="0"/>
              </a:rPr>
              <a:t>That’s Jazz!</a:t>
            </a:r>
          </a:p>
          <a:p>
            <a:pPr algn="ctr"/>
            <a:endParaRPr lang="en-GB" sz="600" b="1" dirty="0">
              <a:solidFill>
                <a:srgbClr val="FF5000"/>
              </a:solidFill>
              <a:effectLst/>
              <a:ea typeface="Times New Roman" panose="02020603050405020304" pitchFamily="18" charset="0"/>
              <a:cs typeface="Times New Roman" panose="02020603050405020304" pitchFamily="18" charset="0"/>
            </a:endParaRPr>
          </a:p>
          <a:p>
            <a:pPr algn="ctr"/>
            <a:r>
              <a:rPr lang="en-GB" sz="3200" b="1" dirty="0">
                <a:solidFill>
                  <a:srgbClr val="9492F7"/>
                </a:solidFill>
                <a:effectLst/>
                <a:ea typeface="Times New Roman" panose="02020603050405020304" pitchFamily="18" charset="0"/>
                <a:cs typeface="Times New Roman" panose="02020603050405020304" pitchFamily="18" charset="0"/>
              </a:rPr>
              <a:t>Exploring </a:t>
            </a:r>
            <a:r>
              <a:rPr lang="en-GB" sz="3200" b="1" dirty="0">
                <a:solidFill>
                  <a:srgbClr val="9492F7"/>
                </a:solidFill>
                <a:ea typeface="Times New Roman" panose="02020603050405020304" pitchFamily="18" charset="0"/>
                <a:cs typeface="Times New Roman" panose="02020603050405020304" pitchFamily="18" charset="0"/>
              </a:rPr>
              <a:t>Pulse and Rhythm</a:t>
            </a:r>
            <a:endParaRPr lang="en-GB" sz="2400" b="1" dirty="0">
              <a:solidFill>
                <a:srgbClr val="008BCD"/>
              </a:solidFill>
              <a:highlight>
                <a:srgbClr val="FF00FF"/>
              </a:highlight>
            </a:endParaRPr>
          </a:p>
        </p:txBody>
      </p:sp>
      <p:sp>
        <p:nvSpPr>
          <p:cNvPr id="3" name="TextBox 2">
            <a:extLst>
              <a:ext uri="{FF2B5EF4-FFF2-40B4-BE49-F238E27FC236}">
                <a16:creationId xmlns:a16="http://schemas.microsoft.com/office/drawing/2014/main" id="{D47C805C-2B27-4FC5-20F1-B998452BAD19}"/>
              </a:ext>
            </a:extLst>
          </p:cNvPr>
          <p:cNvSpPr txBox="1"/>
          <p:nvPr/>
        </p:nvSpPr>
        <p:spPr>
          <a:xfrm>
            <a:off x="3003628" y="4187897"/>
            <a:ext cx="6148250" cy="461665"/>
          </a:xfrm>
          <a:prstGeom prst="rect">
            <a:avLst/>
          </a:prstGeom>
          <a:noFill/>
        </p:spPr>
        <p:txBody>
          <a:bodyPr wrap="square">
            <a:spAutoFit/>
          </a:bodyPr>
          <a:lstStyle/>
          <a:p>
            <a:pPr lvl="0" algn="ctr">
              <a:defRPr/>
            </a:pPr>
            <a:r>
              <a:rPr kumimoji="0" lang="en-GB" sz="2400" b="1" i="0" u="none" strike="noStrike" kern="1200" cap="none" spc="0" normalizeH="0" baseline="0" noProof="0" dirty="0">
                <a:ln>
                  <a:noFill/>
                </a:ln>
                <a:solidFill>
                  <a:srgbClr val="28249E"/>
                </a:solidFill>
                <a:effectLst/>
                <a:uLnTx/>
                <a:uFillTx/>
                <a:latin typeface="Calibri" panose="020F0502020204030204"/>
                <a:ea typeface="+mn-ea"/>
                <a:cs typeface="+mn-cs"/>
              </a:rPr>
              <a:t>Unit 29</a:t>
            </a:r>
            <a:endParaRPr kumimoji="0" lang="en-GB" sz="2400" b="1" i="0" u="none" strike="noStrike" kern="1200" cap="none" spc="0" normalizeH="0" baseline="0" noProof="0" dirty="0">
              <a:ln>
                <a:noFill/>
              </a:ln>
              <a:solidFill>
                <a:srgbClr val="FFA9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50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CB2BC30-8BC3-9209-3E71-037C469A5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8" name="Rectangle: Rounded Corners 17">
            <a:extLst>
              <a:ext uri="{FF2B5EF4-FFF2-40B4-BE49-F238E27FC236}">
                <a16:creationId xmlns:a16="http://schemas.microsoft.com/office/drawing/2014/main" id="{DA3F5672-EDCF-F3BF-3257-169513859073}"/>
              </a:ext>
            </a:extLst>
          </p:cNvPr>
          <p:cNvSpPr/>
          <p:nvPr/>
        </p:nvSpPr>
        <p:spPr>
          <a:xfrm>
            <a:off x="2110902" y="399332"/>
            <a:ext cx="8142051" cy="1121503"/>
          </a:xfrm>
          <a:prstGeom prst="roundRect">
            <a:avLst/>
          </a:prstGeom>
          <a:solidFill>
            <a:schemeClr val="bg1"/>
          </a:solidFill>
          <a:ln w="76200">
            <a:solidFill>
              <a:srgbClr val="D4D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B54A70E-43A1-0608-B02A-723D6F0EFE72}"/>
              </a:ext>
            </a:extLst>
          </p:cNvPr>
          <p:cNvSpPr/>
          <p:nvPr/>
        </p:nvSpPr>
        <p:spPr>
          <a:xfrm>
            <a:off x="2101174" y="537330"/>
            <a:ext cx="8142051" cy="86177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Feeling Good by Nina Simone </a:t>
            </a:r>
          </a:p>
        </p:txBody>
      </p:sp>
      <p:pic>
        <p:nvPicPr>
          <p:cNvPr id="4" name="Picture 3" descr="Logo&#10;&#10;Description automatically generated">
            <a:extLst>
              <a:ext uri="{FF2B5EF4-FFF2-40B4-BE49-F238E27FC236}">
                <a16:creationId xmlns:a16="http://schemas.microsoft.com/office/drawing/2014/main" id="{81F472BE-78B3-0A92-7468-BC39436CC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 y="138532"/>
            <a:ext cx="1572191" cy="952747"/>
          </a:xfrm>
          <a:prstGeom prst="rect">
            <a:avLst/>
          </a:prstGeom>
        </p:spPr>
      </p:pic>
      <p:pic>
        <p:nvPicPr>
          <p:cNvPr id="5" name="Picture 4" descr="Logo&#10;&#10;Description automatically generated">
            <a:extLst>
              <a:ext uri="{FF2B5EF4-FFF2-40B4-BE49-F238E27FC236}">
                <a16:creationId xmlns:a16="http://schemas.microsoft.com/office/drawing/2014/main" id="{AC7A3C2F-301A-F1CB-66A3-351881ED13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2" name="Online Media 1" title="Nina - Feeling Good - Made with Clipchamp">
            <a:hlinkClick r:id="" action="ppaction://media"/>
            <a:extLst>
              <a:ext uri="{FF2B5EF4-FFF2-40B4-BE49-F238E27FC236}">
                <a16:creationId xmlns:a16="http://schemas.microsoft.com/office/drawing/2014/main" id="{96C8FB67-EC19-8E76-CB1C-DDD973DC816C}"/>
              </a:ext>
            </a:extLst>
          </p:cNvPr>
          <p:cNvPicPr>
            <a:picLocks noRot="1" noChangeAspect="1"/>
          </p:cNvPicPr>
          <p:nvPr>
            <a:videoFile r:link="rId1"/>
          </p:nvPr>
        </p:nvPicPr>
        <p:blipFill>
          <a:blip r:embed="rId6"/>
          <a:stretch>
            <a:fillRect/>
          </a:stretch>
        </p:blipFill>
        <p:spPr>
          <a:xfrm>
            <a:off x="1790957" y="1721112"/>
            <a:ext cx="8762483" cy="4936610"/>
          </a:xfrm>
          <a:prstGeom prst="rect">
            <a:avLst/>
          </a:prstGeom>
        </p:spPr>
      </p:pic>
    </p:spTree>
    <p:extLst>
      <p:ext uri="{BB962C8B-B14F-4D97-AF65-F5344CB8AC3E}">
        <p14:creationId xmlns:p14="http://schemas.microsoft.com/office/powerpoint/2010/main" val="325400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sp>
        <p:nvSpPr>
          <p:cNvPr id="3" name="Rectangle 2">
            <a:extLst>
              <a:ext uri="{FF2B5EF4-FFF2-40B4-BE49-F238E27FC236}">
                <a16:creationId xmlns:a16="http://schemas.microsoft.com/office/drawing/2014/main" id="{9D531201-D5D9-507F-60A8-DACEAB53C675}"/>
              </a:ext>
            </a:extLst>
          </p:cNvPr>
          <p:cNvSpPr/>
          <p:nvPr/>
        </p:nvSpPr>
        <p:spPr>
          <a:xfrm>
            <a:off x="2611818" y="658078"/>
            <a:ext cx="6968364"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‘Feeling Good’ by MUSE</a:t>
            </a:r>
          </a:p>
        </p:txBody>
      </p:sp>
      <p:sp>
        <p:nvSpPr>
          <p:cNvPr id="7" name="TextBox 6">
            <a:extLst>
              <a:ext uri="{FF2B5EF4-FFF2-40B4-BE49-F238E27FC236}">
                <a16:creationId xmlns:a16="http://schemas.microsoft.com/office/drawing/2014/main" id="{C5797C47-7F97-3D64-8A64-7E214FFBC768}"/>
              </a:ext>
            </a:extLst>
          </p:cNvPr>
          <p:cNvSpPr txBox="1"/>
          <p:nvPr/>
        </p:nvSpPr>
        <p:spPr>
          <a:xfrm>
            <a:off x="710595" y="1581408"/>
            <a:ext cx="3704089" cy="4524315"/>
          </a:xfrm>
          <a:prstGeom prst="rect">
            <a:avLst/>
          </a:prstGeom>
          <a:noFill/>
        </p:spPr>
        <p:txBody>
          <a:bodyPr wrap="square">
            <a:spAutoFit/>
          </a:bodyPr>
          <a:lstStyle/>
          <a:p>
            <a:pPr marL="354013" marR="0" lvl="0" indent="-354013"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MUSE</a:t>
            </a: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are a multi-award-winning </a:t>
            </a:r>
            <a:r>
              <a:rPr kumimoji="0" lang="en-GB" sz="2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rock/heavy metal band</a:t>
            </a: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from Devon, England.</a:t>
            </a:r>
          </a:p>
          <a:p>
            <a:pPr marL="354013" marR="0" lvl="0" indent="-354013"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54013" marR="0" lvl="0" indent="-354013"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They are well known as a fantastic and energetic live band, famous for their loud festival performances. </a:t>
            </a:r>
          </a:p>
          <a:p>
            <a:pPr marL="354013" marR="0" lvl="0" indent="-354013"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54013" marR="0" lvl="0" indent="-354013"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They have been active from 1994 to the present day.</a:t>
            </a:r>
          </a:p>
          <a:p>
            <a:pPr marL="354013" marR="0" lvl="0" indent="-354013"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54013" marR="0" lvl="0" indent="-354013"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This version of ‘Feeling Good’ was released in 2001.</a:t>
            </a:r>
          </a:p>
        </p:txBody>
      </p:sp>
      <p:pic>
        <p:nvPicPr>
          <p:cNvPr id="4" name="Picture 2" descr="Muse returns to Singapore in September - TheHive.Asia">
            <a:extLst>
              <a:ext uri="{FF2B5EF4-FFF2-40B4-BE49-F238E27FC236}">
                <a16:creationId xmlns:a16="http://schemas.microsoft.com/office/drawing/2014/main" id="{3CC024CD-D467-5B8F-B858-4071DC2C3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930" y="1792404"/>
            <a:ext cx="6887029" cy="41023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Picture 1" descr="A picture containing logo&#10;&#10;Description automatically generated">
            <a:extLst>
              <a:ext uri="{FF2B5EF4-FFF2-40B4-BE49-F238E27FC236}">
                <a16:creationId xmlns:a16="http://schemas.microsoft.com/office/drawing/2014/main" id="{C5F2C75E-B5EF-C1D3-1E20-910E0B533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5" name="Picture 4" descr="Logo&#10;&#10;Description automatically generated">
            <a:extLst>
              <a:ext uri="{FF2B5EF4-FFF2-40B4-BE49-F238E27FC236}">
                <a16:creationId xmlns:a16="http://schemas.microsoft.com/office/drawing/2014/main" id="{F8C35216-A8D0-3DA5-437B-8A8126305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Tree>
    <p:extLst>
      <p:ext uri="{BB962C8B-B14F-4D97-AF65-F5344CB8AC3E}">
        <p14:creationId xmlns:p14="http://schemas.microsoft.com/office/powerpoint/2010/main" val="15012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CB2BC30-8BC3-9209-3E71-037C469A5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8" name="Rectangle: Rounded Corners 17">
            <a:extLst>
              <a:ext uri="{FF2B5EF4-FFF2-40B4-BE49-F238E27FC236}">
                <a16:creationId xmlns:a16="http://schemas.microsoft.com/office/drawing/2014/main" id="{DA3F5672-EDCF-F3BF-3257-169513859073}"/>
              </a:ext>
            </a:extLst>
          </p:cNvPr>
          <p:cNvSpPr/>
          <p:nvPr/>
        </p:nvSpPr>
        <p:spPr>
          <a:xfrm>
            <a:off x="2110902" y="399332"/>
            <a:ext cx="8142051" cy="1121503"/>
          </a:xfrm>
          <a:prstGeom prst="roundRect">
            <a:avLst/>
          </a:prstGeom>
          <a:solidFill>
            <a:schemeClr val="bg1"/>
          </a:solidFill>
          <a:ln w="76200">
            <a:solidFill>
              <a:srgbClr val="D4D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B54A70E-43A1-0608-B02A-723D6F0EFE72}"/>
              </a:ext>
            </a:extLst>
          </p:cNvPr>
          <p:cNvSpPr/>
          <p:nvPr/>
        </p:nvSpPr>
        <p:spPr>
          <a:xfrm>
            <a:off x="2237361" y="498418"/>
            <a:ext cx="780968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Feeling Good by MUSE</a:t>
            </a:r>
          </a:p>
        </p:txBody>
      </p:sp>
      <p:pic>
        <p:nvPicPr>
          <p:cNvPr id="4" name="Picture 3" descr="Logo&#10;&#10;Description automatically generated">
            <a:extLst>
              <a:ext uri="{FF2B5EF4-FFF2-40B4-BE49-F238E27FC236}">
                <a16:creationId xmlns:a16="http://schemas.microsoft.com/office/drawing/2014/main" id="{81F472BE-78B3-0A92-7468-BC39436CC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 y="138532"/>
            <a:ext cx="1572191" cy="952747"/>
          </a:xfrm>
          <a:prstGeom prst="rect">
            <a:avLst/>
          </a:prstGeom>
        </p:spPr>
      </p:pic>
      <p:pic>
        <p:nvPicPr>
          <p:cNvPr id="5" name="Picture 4" descr="Logo&#10;&#10;Description automatically generated">
            <a:extLst>
              <a:ext uri="{FF2B5EF4-FFF2-40B4-BE49-F238E27FC236}">
                <a16:creationId xmlns:a16="http://schemas.microsoft.com/office/drawing/2014/main" id="{AC7A3C2F-301A-F1CB-66A3-351881ED13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6" name="Online Media 5" title="Feeling Good - MUSE - Made with Clipchamp">
            <a:hlinkClick r:id="" action="ppaction://media"/>
            <a:extLst>
              <a:ext uri="{FF2B5EF4-FFF2-40B4-BE49-F238E27FC236}">
                <a16:creationId xmlns:a16="http://schemas.microsoft.com/office/drawing/2014/main" id="{149DD04B-B2ED-262C-4FE8-11B4B2582CEC}"/>
              </a:ext>
            </a:extLst>
          </p:cNvPr>
          <p:cNvPicPr>
            <a:picLocks noRot="1" noChangeAspect="1"/>
          </p:cNvPicPr>
          <p:nvPr>
            <a:videoFile r:link="rId1"/>
          </p:nvPr>
        </p:nvPicPr>
        <p:blipFill>
          <a:blip r:embed="rId6"/>
          <a:stretch>
            <a:fillRect/>
          </a:stretch>
        </p:blipFill>
        <p:spPr>
          <a:xfrm>
            <a:off x="1787184" y="1735885"/>
            <a:ext cx="8710041" cy="4907065"/>
          </a:xfrm>
          <a:prstGeom prst="rect">
            <a:avLst/>
          </a:prstGeom>
        </p:spPr>
      </p:pic>
    </p:spTree>
    <p:extLst>
      <p:ext uri="{BB962C8B-B14F-4D97-AF65-F5344CB8AC3E}">
        <p14:creationId xmlns:p14="http://schemas.microsoft.com/office/powerpoint/2010/main" val="26646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sp>
        <p:nvSpPr>
          <p:cNvPr id="8" name="TextBox 7">
            <a:extLst>
              <a:ext uri="{FF2B5EF4-FFF2-40B4-BE49-F238E27FC236}">
                <a16:creationId xmlns:a16="http://schemas.microsoft.com/office/drawing/2014/main" id="{CFBD34B9-E0FE-FF91-BA96-FA94E08AE17F}"/>
              </a:ext>
            </a:extLst>
          </p:cNvPr>
          <p:cNvSpPr txBox="1"/>
          <p:nvPr/>
        </p:nvSpPr>
        <p:spPr>
          <a:xfrm>
            <a:off x="824432" y="5159801"/>
            <a:ext cx="10543135" cy="95410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What are the </a:t>
            </a:r>
            <a:r>
              <a:rPr kumimoji="0" lang="en-GB"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differences</a:t>
            </a: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between these two versions? </a:t>
            </a:r>
          </a:p>
          <a:p>
            <a:pPr marR="0" lvl="0" algn="ctr" defTabSz="914400" rtl="0" eaLnBrk="1" fontAlgn="auto" latinLnBrk="0" hangingPunct="1">
              <a:lnSpc>
                <a:spcPct val="100000"/>
              </a:lnSpc>
              <a:spcBef>
                <a:spcPts val="0"/>
              </a:spcBef>
              <a:spcAft>
                <a:spcPts val="0"/>
              </a:spcAft>
              <a:buClrTx/>
              <a:buSzTx/>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Think about </a:t>
            </a:r>
            <a:r>
              <a:rPr kumimoji="0" lang="en-GB"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instrumentation</a:t>
            </a: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style, whether or not the lead singer </a:t>
            </a:r>
            <a:r>
              <a:rPr kumimoji="0" lang="en-GB"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scats</a:t>
            </a: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etc.</a:t>
            </a:r>
          </a:p>
        </p:txBody>
      </p:sp>
      <p:pic>
        <p:nvPicPr>
          <p:cNvPr id="9" name="Picture 2" descr="Nuff Said! NINA SIMONE Documentary Now Showing! - CVLT Nation">
            <a:extLst>
              <a:ext uri="{FF2B5EF4-FFF2-40B4-BE49-F238E27FC236}">
                <a16:creationId xmlns:a16="http://schemas.microsoft.com/office/drawing/2014/main" id="{80F28A62-071D-4F45-5666-C3D34EB7F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62" t="2854" r="7832" b="2690"/>
          <a:stretch/>
        </p:blipFill>
        <p:spPr bwMode="auto">
          <a:xfrm>
            <a:off x="2359159" y="1760925"/>
            <a:ext cx="2442703" cy="2626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2" descr="Muse returns to Singapore in September - TheHive.Asia">
            <a:extLst>
              <a:ext uri="{FF2B5EF4-FFF2-40B4-BE49-F238E27FC236}">
                <a16:creationId xmlns:a16="http://schemas.microsoft.com/office/drawing/2014/main" id="{D9EEC26F-1015-A00B-54E0-3704767BF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044" y="1760926"/>
            <a:ext cx="3247838" cy="26260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5665366-C25E-EA34-1367-E5233138DA46}"/>
              </a:ext>
            </a:extLst>
          </p:cNvPr>
          <p:cNvSpPr txBox="1"/>
          <p:nvPr/>
        </p:nvSpPr>
        <p:spPr>
          <a:xfrm>
            <a:off x="5342740" y="2505435"/>
            <a:ext cx="96105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vs</a:t>
            </a:r>
            <a:endParaRPr kumimoji="0" lang="en-GB" sz="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97E0E5D-E79C-E48F-C347-6096E30B9A77}"/>
              </a:ext>
            </a:extLst>
          </p:cNvPr>
          <p:cNvSpPr txBox="1"/>
          <p:nvPr/>
        </p:nvSpPr>
        <p:spPr>
          <a:xfrm>
            <a:off x="1651342" y="4477854"/>
            <a:ext cx="3858335"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5000"/>
                </a:solidFill>
                <a:effectLst/>
                <a:uLnTx/>
                <a:uFillTx/>
                <a:latin typeface="Calibri" panose="020F0502020204030204"/>
                <a:ea typeface="Times New Roman" panose="02020603050405020304" pitchFamily="18" charset="0"/>
                <a:cs typeface="+mn-cs"/>
              </a:rPr>
              <a:t>‘Feeling Good’ by Nina Simone</a:t>
            </a:r>
          </a:p>
        </p:txBody>
      </p:sp>
      <p:sp>
        <p:nvSpPr>
          <p:cNvPr id="19" name="TextBox 18">
            <a:extLst>
              <a:ext uri="{FF2B5EF4-FFF2-40B4-BE49-F238E27FC236}">
                <a16:creationId xmlns:a16="http://schemas.microsoft.com/office/drawing/2014/main" id="{4133FBEC-F8CA-72BF-52FA-DD2DBF7AE0DD}"/>
              </a:ext>
            </a:extLst>
          </p:cNvPr>
          <p:cNvSpPr txBox="1"/>
          <p:nvPr/>
        </p:nvSpPr>
        <p:spPr>
          <a:xfrm>
            <a:off x="6833145" y="4477853"/>
            <a:ext cx="3185635"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5000"/>
                </a:solidFill>
                <a:effectLst/>
                <a:uLnTx/>
                <a:uFillTx/>
                <a:latin typeface="Calibri" panose="020F0502020204030204"/>
                <a:ea typeface="Times New Roman" panose="02020603050405020304" pitchFamily="18" charset="0"/>
                <a:cs typeface="+mn-cs"/>
              </a:rPr>
              <a:t>‘Feeling Good’ by MUSE</a:t>
            </a:r>
          </a:p>
        </p:txBody>
      </p:sp>
      <p:pic>
        <p:nvPicPr>
          <p:cNvPr id="2" name="Picture 1" descr="A picture containing logo&#10;&#10;Description automatically generated">
            <a:extLst>
              <a:ext uri="{FF2B5EF4-FFF2-40B4-BE49-F238E27FC236}">
                <a16:creationId xmlns:a16="http://schemas.microsoft.com/office/drawing/2014/main" id="{8C769133-9DEA-933B-5FC9-126BF40BB6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4" name="Picture 3" descr="Logo&#10;&#10;Description automatically generated">
            <a:extLst>
              <a:ext uri="{FF2B5EF4-FFF2-40B4-BE49-F238E27FC236}">
                <a16:creationId xmlns:a16="http://schemas.microsoft.com/office/drawing/2014/main" id="{B3C4FF69-5478-B41D-0F20-04176A3220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
        <p:nvSpPr>
          <p:cNvPr id="5" name="Rectangle 4">
            <a:extLst>
              <a:ext uri="{FF2B5EF4-FFF2-40B4-BE49-F238E27FC236}">
                <a16:creationId xmlns:a16="http://schemas.microsoft.com/office/drawing/2014/main" id="{062C06D3-472A-80F4-3787-0A36F9E8E344}"/>
              </a:ext>
            </a:extLst>
          </p:cNvPr>
          <p:cNvSpPr/>
          <p:nvPr/>
        </p:nvSpPr>
        <p:spPr>
          <a:xfrm>
            <a:off x="2062430" y="656482"/>
            <a:ext cx="8067137"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Feeling Good</a:t>
            </a:r>
          </a:p>
        </p:txBody>
      </p:sp>
    </p:spTree>
    <p:extLst>
      <p:ext uri="{BB962C8B-B14F-4D97-AF65-F5344CB8AC3E}">
        <p14:creationId xmlns:p14="http://schemas.microsoft.com/office/powerpoint/2010/main" val="98400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5D1A1039-BA90-FB45-A589-C7453BAF0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77724" cy="6958149"/>
          </a:xfrm>
          <a:prstGeom prst="rect">
            <a:avLst/>
          </a:prstGeom>
        </p:spPr>
      </p:pic>
      <p:sp>
        <p:nvSpPr>
          <p:cNvPr id="4" name="Rectangle 3">
            <a:extLst>
              <a:ext uri="{FF2B5EF4-FFF2-40B4-BE49-F238E27FC236}">
                <a16:creationId xmlns:a16="http://schemas.microsoft.com/office/drawing/2014/main" id="{36D66BB9-6C3E-AC06-00FA-FDEE53F407BF}"/>
              </a:ext>
            </a:extLst>
          </p:cNvPr>
          <p:cNvSpPr/>
          <p:nvPr/>
        </p:nvSpPr>
        <p:spPr>
          <a:xfrm>
            <a:off x="2415211" y="629035"/>
            <a:ext cx="744730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Listening Log</a:t>
            </a:r>
          </a:p>
        </p:txBody>
      </p:sp>
      <p:pic>
        <p:nvPicPr>
          <p:cNvPr id="12" name="Picture 2">
            <a:extLst>
              <a:ext uri="{FF2B5EF4-FFF2-40B4-BE49-F238E27FC236}">
                <a16:creationId xmlns:a16="http://schemas.microsoft.com/office/drawing/2014/main" id="{6599A9CA-40EB-B520-2E21-8D9063C22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891" y="1448848"/>
            <a:ext cx="35734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logo&#10;&#10;Description automatically generated">
            <a:extLst>
              <a:ext uri="{FF2B5EF4-FFF2-40B4-BE49-F238E27FC236}">
                <a16:creationId xmlns:a16="http://schemas.microsoft.com/office/drawing/2014/main" id="{A628D685-55C7-2210-7DC7-458277B4B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3" name="Picture 2" descr="Logo&#10;&#10;Description automatically generated">
            <a:extLst>
              <a:ext uri="{FF2B5EF4-FFF2-40B4-BE49-F238E27FC236}">
                <a16:creationId xmlns:a16="http://schemas.microsoft.com/office/drawing/2014/main" id="{E3A98380-97BE-4B5D-E1C4-727C528A7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pic>
        <p:nvPicPr>
          <p:cNvPr id="10" name="Picture 9">
            <a:extLst>
              <a:ext uri="{FF2B5EF4-FFF2-40B4-BE49-F238E27FC236}">
                <a16:creationId xmlns:a16="http://schemas.microsoft.com/office/drawing/2014/main" id="{6346C505-3F35-D9DE-5BAE-2E338ADDF3BF}"/>
              </a:ext>
            </a:extLst>
          </p:cNvPr>
          <p:cNvPicPr>
            <a:picLocks noChangeAspect="1"/>
          </p:cNvPicPr>
          <p:nvPr/>
        </p:nvPicPr>
        <p:blipFill>
          <a:blip r:embed="rId6"/>
          <a:stretch>
            <a:fillRect/>
          </a:stretch>
        </p:blipFill>
        <p:spPr>
          <a:xfrm>
            <a:off x="2535823" y="1552365"/>
            <a:ext cx="3898370" cy="4537011"/>
          </a:xfrm>
          <a:prstGeom prst="rect">
            <a:avLst/>
          </a:prstGeom>
        </p:spPr>
      </p:pic>
    </p:spTree>
    <p:extLst>
      <p:ext uri="{BB962C8B-B14F-4D97-AF65-F5344CB8AC3E}">
        <p14:creationId xmlns:p14="http://schemas.microsoft.com/office/powerpoint/2010/main" val="355393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CB2BC30-8BC3-9209-3E71-037C469A5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8" name="Rectangle: Rounded Corners 17">
            <a:extLst>
              <a:ext uri="{FF2B5EF4-FFF2-40B4-BE49-F238E27FC236}">
                <a16:creationId xmlns:a16="http://schemas.microsoft.com/office/drawing/2014/main" id="{DA3F5672-EDCF-F3BF-3257-169513859073}"/>
              </a:ext>
            </a:extLst>
          </p:cNvPr>
          <p:cNvSpPr/>
          <p:nvPr/>
        </p:nvSpPr>
        <p:spPr>
          <a:xfrm>
            <a:off x="1732195" y="302056"/>
            <a:ext cx="8770949" cy="1121503"/>
          </a:xfrm>
          <a:prstGeom prst="roundRect">
            <a:avLst/>
          </a:prstGeom>
          <a:solidFill>
            <a:schemeClr val="bg1"/>
          </a:solidFill>
          <a:ln w="76200">
            <a:solidFill>
              <a:srgbClr val="D4D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5B5BE1D-5FCA-6B7F-EB10-30CC00C70163}"/>
              </a:ext>
            </a:extLst>
          </p:cNvPr>
          <p:cNvSpPr/>
          <p:nvPr/>
        </p:nvSpPr>
        <p:spPr>
          <a:xfrm>
            <a:off x="1774723" y="447308"/>
            <a:ext cx="864255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Great Big House in New Orleans</a:t>
            </a:r>
          </a:p>
        </p:txBody>
      </p:sp>
      <p:pic>
        <p:nvPicPr>
          <p:cNvPr id="4" name="Picture 3" descr="Logo&#10;&#10;Description automatically generated">
            <a:extLst>
              <a:ext uri="{FF2B5EF4-FFF2-40B4-BE49-F238E27FC236}">
                <a16:creationId xmlns:a16="http://schemas.microsoft.com/office/drawing/2014/main" id="{171609E8-6E1A-0CCA-872A-82611B982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 y="138532"/>
            <a:ext cx="1572191" cy="952747"/>
          </a:xfrm>
          <a:prstGeom prst="rect">
            <a:avLst/>
          </a:prstGeom>
        </p:spPr>
      </p:pic>
      <p:pic>
        <p:nvPicPr>
          <p:cNvPr id="5" name="Picture 4" descr="Logo&#10;&#10;Description automatically generated">
            <a:extLst>
              <a:ext uri="{FF2B5EF4-FFF2-40B4-BE49-F238E27FC236}">
                <a16:creationId xmlns:a16="http://schemas.microsoft.com/office/drawing/2014/main" id="{76619195-BB48-9EE8-9727-309ED0BB7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3" name="Online Media 2" title="Great Big House in New Orleans - Made with Clipchamp">
            <a:hlinkClick r:id="" action="ppaction://media"/>
            <a:extLst>
              <a:ext uri="{FF2B5EF4-FFF2-40B4-BE49-F238E27FC236}">
                <a16:creationId xmlns:a16="http://schemas.microsoft.com/office/drawing/2014/main" id="{EAA0DAAB-F1F8-1A33-24EF-EC604231E7C2}"/>
              </a:ext>
            </a:extLst>
          </p:cNvPr>
          <p:cNvPicPr>
            <a:picLocks noRot="1" noChangeAspect="1"/>
          </p:cNvPicPr>
          <p:nvPr>
            <a:videoFile r:link="rId1"/>
          </p:nvPr>
        </p:nvPicPr>
        <p:blipFill>
          <a:blip r:embed="rId6"/>
          <a:stretch>
            <a:fillRect/>
          </a:stretch>
        </p:blipFill>
        <p:spPr>
          <a:xfrm>
            <a:off x="1524266" y="1568219"/>
            <a:ext cx="9143467" cy="5151249"/>
          </a:xfrm>
          <a:prstGeom prst="rect">
            <a:avLst/>
          </a:prstGeom>
        </p:spPr>
      </p:pic>
    </p:spTree>
    <p:extLst>
      <p:ext uri="{BB962C8B-B14F-4D97-AF65-F5344CB8AC3E}">
        <p14:creationId xmlns:p14="http://schemas.microsoft.com/office/powerpoint/2010/main" val="242836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sp>
        <p:nvSpPr>
          <p:cNvPr id="3" name="Rectangle 2">
            <a:extLst>
              <a:ext uri="{FF2B5EF4-FFF2-40B4-BE49-F238E27FC236}">
                <a16:creationId xmlns:a16="http://schemas.microsoft.com/office/drawing/2014/main" id="{45DE7C99-AE41-0390-C4FE-9091F615BCA6}"/>
              </a:ext>
            </a:extLst>
          </p:cNvPr>
          <p:cNvSpPr/>
          <p:nvPr/>
        </p:nvSpPr>
        <p:spPr>
          <a:xfrm>
            <a:off x="1742438" y="629379"/>
            <a:ext cx="9036997" cy="86177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Great Big House in New Orleans</a:t>
            </a:r>
          </a:p>
        </p:txBody>
      </p:sp>
      <p:sp>
        <p:nvSpPr>
          <p:cNvPr id="5" name="TextBox 4">
            <a:extLst>
              <a:ext uri="{FF2B5EF4-FFF2-40B4-BE49-F238E27FC236}">
                <a16:creationId xmlns:a16="http://schemas.microsoft.com/office/drawing/2014/main" id="{76C813A1-8E26-AB68-48B9-E3B86CD12ECC}"/>
              </a:ext>
            </a:extLst>
          </p:cNvPr>
          <p:cNvSpPr txBox="1"/>
          <p:nvPr/>
        </p:nvSpPr>
        <p:spPr>
          <a:xfrm>
            <a:off x="2271220" y="1470954"/>
            <a:ext cx="6139542" cy="47705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Great big house in New Orleans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Forty storeys high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Every room that I’ve been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Filled with pumpkin pie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Went down to the old mill stream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To fetch a pail of water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Put one arm around my wife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other ‘round my daughter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Fare thee well my darling girl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Fare thee well my daughter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Fare thee well my darling girl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Golden slippers on her.</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descr="A picture containing logo&#10;&#10;Description automatically generated">
            <a:extLst>
              <a:ext uri="{FF2B5EF4-FFF2-40B4-BE49-F238E27FC236}">
                <a16:creationId xmlns:a16="http://schemas.microsoft.com/office/drawing/2014/main" id="{58FAE6E5-2EAB-7BCC-6934-BAD70368F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7" name="Picture 6" descr="Logo&#10;&#10;Description automatically generated">
            <a:extLst>
              <a:ext uri="{FF2B5EF4-FFF2-40B4-BE49-F238E27FC236}">
                <a16:creationId xmlns:a16="http://schemas.microsoft.com/office/drawing/2014/main" id="{EE15680D-1D56-1164-304E-FD56144FB1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pic>
        <p:nvPicPr>
          <p:cNvPr id="9" name="Picture 2">
            <a:extLst>
              <a:ext uri="{FF2B5EF4-FFF2-40B4-BE49-F238E27FC236}">
                <a16:creationId xmlns:a16="http://schemas.microsoft.com/office/drawing/2014/main" id="{5479067F-17B6-B0CB-7422-1C4D202E5C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7145" y="1638986"/>
            <a:ext cx="35734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eat Big House in New Orleans">
            <a:hlinkClick r:id="" action="ppaction://media"/>
            <a:extLst>
              <a:ext uri="{FF2B5EF4-FFF2-40B4-BE49-F238E27FC236}">
                <a16:creationId xmlns:a16="http://schemas.microsoft.com/office/drawing/2014/main" id="{6B63E5F0-6D8E-3880-1F5A-9A705E26A87E}"/>
              </a:ext>
            </a:extLst>
          </p:cNvPr>
          <p:cNvPicPr>
            <a:picLocks noChangeAspect="1"/>
          </p:cNvPicPr>
          <p:nvPr>
            <a:audioFile r:link="rId1"/>
            <p:extLst>
              <p:ext uri="{DAA4B4D4-6D71-4841-9C94-3DE7FCFB9230}">
                <p14:media xmlns:p14="http://schemas.microsoft.com/office/powerpoint/2010/main" r:embed="rId2">
                  <p14:trim end="135955.9375"/>
                  <p14:fade out="5000"/>
                </p14:media>
              </p:ext>
            </p:extLst>
          </p:nvPr>
        </p:nvPicPr>
        <p:blipFill>
          <a:blip r:embed="rId8">
            <a:extLst>
              <a:ext uri="{28A0092B-C50C-407E-A947-70E740481C1C}">
                <a14:useLocalDpi xmlns:a14="http://schemas.microsoft.com/office/drawing/2010/main" val="0"/>
              </a:ext>
            </a:extLst>
          </a:blip>
          <a:srcRect/>
          <a:stretch/>
        </p:blipFill>
        <p:spPr>
          <a:xfrm>
            <a:off x="853926" y="3705608"/>
            <a:ext cx="298367" cy="167831"/>
          </a:xfrm>
          <a:prstGeom prst="rect">
            <a:avLst/>
          </a:prstGeom>
        </p:spPr>
      </p:pic>
    </p:spTree>
    <p:extLst>
      <p:ext uri="{BB962C8B-B14F-4D97-AF65-F5344CB8AC3E}">
        <p14:creationId xmlns:p14="http://schemas.microsoft.com/office/powerpoint/2010/main" val="19080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pic>
        <p:nvPicPr>
          <p:cNvPr id="24" name="Picture 23">
            <a:extLst>
              <a:ext uri="{FF2B5EF4-FFF2-40B4-BE49-F238E27FC236}">
                <a16:creationId xmlns:a16="http://schemas.microsoft.com/office/drawing/2014/main" id="{24412FB8-1048-16D9-6002-E17DC636FC68}"/>
              </a:ext>
            </a:extLst>
          </p:cNvPr>
          <p:cNvPicPr>
            <a:picLocks noChangeAspect="1"/>
          </p:cNvPicPr>
          <p:nvPr/>
        </p:nvPicPr>
        <p:blipFill>
          <a:blip r:embed="rId3"/>
          <a:stretch>
            <a:fillRect/>
          </a:stretch>
        </p:blipFill>
        <p:spPr>
          <a:xfrm>
            <a:off x="1210410" y="1602846"/>
            <a:ext cx="9952395" cy="4521519"/>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D64C7BE3-CA56-42D2-D61E-DC0F91D41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8" name="Picture 7" descr="Logo&#10;&#10;Description automatically generated">
            <a:extLst>
              <a:ext uri="{FF2B5EF4-FFF2-40B4-BE49-F238E27FC236}">
                <a16:creationId xmlns:a16="http://schemas.microsoft.com/office/drawing/2014/main" id="{6BB92851-74FD-B664-1F6B-F37B79443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
        <p:nvSpPr>
          <p:cNvPr id="11" name="Rectangle 10">
            <a:extLst>
              <a:ext uri="{FF2B5EF4-FFF2-40B4-BE49-F238E27FC236}">
                <a16:creationId xmlns:a16="http://schemas.microsoft.com/office/drawing/2014/main" id="{D525F8AE-1DAC-B7AB-EA87-04699A3B481D}"/>
              </a:ext>
            </a:extLst>
          </p:cNvPr>
          <p:cNvSpPr/>
          <p:nvPr/>
        </p:nvSpPr>
        <p:spPr>
          <a:xfrm>
            <a:off x="1712571" y="629035"/>
            <a:ext cx="884104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Musical Notation</a:t>
            </a:r>
          </a:p>
        </p:txBody>
      </p:sp>
      <p:sp>
        <p:nvSpPr>
          <p:cNvPr id="4" name="Rectangle 3">
            <a:extLst>
              <a:ext uri="{FF2B5EF4-FFF2-40B4-BE49-F238E27FC236}">
                <a16:creationId xmlns:a16="http://schemas.microsoft.com/office/drawing/2014/main" id="{D2A193C2-2831-CE7E-09F0-E675F0ED534C}"/>
              </a:ext>
            </a:extLst>
          </p:cNvPr>
          <p:cNvSpPr/>
          <p:nvPr/>
        </p:nvSpPr>
        <p:spPr>
          <a:xfrm>
            <a:off x="2422189" y="3429000"/>
            <a:ext cx="2334637"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Crotchet</a:t>
            </a:r>
          </a:p>
          <a:p>
            <a:pPr algn="ctr"/>
            <a:endParaRPr lang="en-GB" sz="200" b="1" dirty="0">
              <a:solidFill>
                <a:schemeClr val="tx1"/>
              </a:solidFill>
            </a:endParaRPr>
          </a:p>
          <a:p>
            <a:pPr algn="ctr"/>
            <a:r>
              <a:rPr lang="en-GB" sz="1600" dirty="0">
                <a:solidFill>
                  <a:schemeClr val="tx1"/>
                </a:solidFill>
              </a:rPr>
              <a:t>1 beat</a:t>
            </a:r>
          </a:p>
        </p:txBody>
      </p:sp>
      <p:sp>
        <p:nvSpPr>
          <p:cNvPr id="6" name="Rectangle 5">
            <a:extLst>
              <a:ext uri="{FF2B5EF4-FFF2-40B4-BE49-F238E27FC236}">
                <a16:creationId xmlns:a16="http://schemas.microsoft.com/office/drawing/2014/main" id="{18E420F8-CBEA-6BD4-6073-F53FF30B9D42}"/>
              </a:ext>
            </a:extLst>
          </p:cNvPr>
          <p:cNvSpPr/>
          <p:nvPr/>
        </p:nvSpPr>
        <p:spPr>
          <a:xfrm>
            <a:off x="5136205" y="3429000"/>
            <a:ext cx="2334637"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Crotchet rest</a:t>
            </a:r>
          </a:p>
          <a:p>
            <a:pPr algn="ctr"/>
            <a:endParaRPr lang="en-GB" sz="200" b="1" dirty="0">
              <a:solidFill>
                <a:schemeClr val="tx1"/>
              </a:solidFill>
            </a:endParaRPr>
          </a:p>
          <a:p>
            <a:pPr algn="ctr"/>
            <a:r>
              <a:rPr lang="en-GB" sz="1600" dirty="0">
                <a:solidFill>
                  <a:schemeClr val="tx1"/>
                </a:solidFill>
              </a:rPr>
              <a:t>1 beat rest (silence)</a:t>
            </a:r>
          </a:p>
        </p:txBody>
      </p:sp>
      <p:sp>
        <p:nvSpPr>
          <p:cNvPr id="7" name="Rectangle 6">
            <a:extLst>
              <a:ext uri="{FF2B5EF4-FFF2-40B4-BE49-F238E27FC236}">
                <a16:creationId xmlns:a16="http://schemas.microsoft.com/office/drawing/2014/main" id="{44D2B55F-9340-C1D6-BF51-A3E442A7E7BD}"/>
              </a:ext>
            </a:extLst>
          </p:cNvPr>
          <p:cNvSpPr/>
          <p:nvPr/>
        </p:nvSpPr>
        <p:spPr>
          <a:xfrm>
            <a:off x="7850539" y="3429000"/>
            <a:ext cx="2334637"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Dotted crotchet</a:t>
            </a:r>
          </a:p>
          <a:p>
            <a:pPr algn="ctr"/>
            <a:endParaRPr lang="en-GB" sz="200" b="1" dirty="0">
              <a:solidFill>
                <a:schemeClr val="tx1"/>
              </a:solidFill>
            </a:endParaRPr>
          </a:p>
          <a:p>
            <a:pPr algn="ctr"/>
            <a:r>
              <a:rPr lang="en-GB" sz="1600" dirty="0">
                <a:solidFill>
                  <a:schemeClr val="tx1"/>
                </a:solidFill>
              </a:rPr>
              <a:t>1 ½ beats</a:t>
            </a:r>
          </a:p>
        </p:txBody>
      </p:sp>
      <p:sp>
        <p:nvSpPr>
          <p:cNvPr id="13" name="Rectangle 12">
            <a:extLst>
              <a:ext uri="{FF2B5EF4-FFF2-40B4-BE49-F238E27FC236}">
                <a16:creationId xmlns:a16="http://schemas.microsoft.com/office/drawing/2014/main" id="{3A5972E1-111F-EA72-4FA3-984ECF881CE9}"/>
              </a:ext>
            </a:extLst>
          </p:cNvPr>
          <p:cNvSpPr/>
          <p:nvPr/>
        </p:nvSpPr>
        <p:spPr>
          <a:xfrm>
            <a:off x="2136845" y="4950816"/>
            <a:ext cx="1287292"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Minim</a:t>
            </a:r>
          </a:p>
          <a:p>
            <a:pPr algn="ctr"/>
            <a:endParaRPr lang="en-GB" sz="200" b="1" dirty="0">
              <a:solidFill>
                <a:schemeClr val="tx1"/>
              </a:solidFill>
            </a:endParaRPr>
          </a:p>
          <a:p>
            <a:pPr algn="ctr"/>
            <a:r>
              <a:rPr lang="en-GB" sz="1600" dirty="0">
                <a:solidFill>
                  <a:schemeClr val="tx1"/>
                </a:solidFill>
              </a:rPr>
              <a:t>2 beats</a:t>
            </a:r>
          </a:p>
        </p:txBody>
      </p:sp>
      <p:sp>
        <p:nvSpPr>
          <p:cNvPr id="15" name="Rectangle 14">
            <a:extLst>
              <a:ext uri="{FF2B5EF4-FFF2-40B4-BE49-F238E27FC236}">
                <a16:creationId xmlns:a16="http://schemas.microsoft.com/office/drawing/2014/main" id="{43102D30-FE79-F29D-292B-FCCE2EC2D27F}"/>
              </a:ext>
            </a:extLst>
          </p:cNvPr>
          <p:cNvSpPr/>
          <p:nvPr/>
        </p:nvSpPr>
        <p:spPr>
          <a:xfrm>
            <a:off x="4899498" y="4950816"/>
            <a:ext cx="2334637"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Dotted minim</a:t>
            </a:r>
          </a:p>
          <a:p>
            <a:pPr algn="ctr"/>
            <a:endParaRPr lang="en-GB" sz="200" b="1" dirty="0">
              <a:solidFill>
                <a:schemeClr val="tx1"/>
              </a:solidFill>
            </a:endParaRPr>
          </a:p>
          <a:p>
            <a:pPr algn="ctr"/>
            <a:r>
              <a:rPr lang="en-GB" sz="1600" dirty="0">
                <a:solidFill>
                  <a:schemeClr val="tx1"/>
                </a:solidFill>
              </a:rPr>
              <a:t>3 beats</a:t>
            </a:r>
          </a:p>
        </p:txBody>
      </p:sp>
      <p:sp>
        <p:nvSpPr>
          <p:cNvPr id="17" name="Rectangle 16">
            <a:extLst>
              <a:ext uri="{FF2B5EF4-FFF2-40B4-BE49-F238E27FC236}">
                <a16:creationId xmlns:a16="http://schemas.microsoft.com/office/drawing/2014/main" id="{E958B42D-96D8-92AA-340B-3B95DEAD2F7A}"/>
              </a:ext>
            </a:extLst>
          </p:cNvPr>
          <p:cNvSpPr/>
          <p:nvPr/>
        </p:nvSpPr>
        <p:spPr>
          <a:xfrm>
            <a:off x="9338553" y="4950816"/>
            <a:ext cx="1712068"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Semibreve</a:t>
            </a:r>
          </a:p>
          <a:p>
            <a:pPr algn="ctr"/>
            <a:endParaRPr lang="en-GB" sz="200" b="1" dirty="0">
              <a:solidFill>
                <a:schemeClr val="tx1"/>
              </a:solidFill>
            </a:endParaRPr>
          </a:p>
          <a:p>
            <a:pPr algn="ctr"/>
            <a:r>
              <a:rPr lang="en-GB" sz="1600" dirty="0">
                <a:solidFill>
                  <a:schemeClr val="tx1"/>
                </a:solidFill>
              </a:rPr>
              <a:t>4 beats</a:t>
            </a:r>
          </a:p>
        </p:txBody>
      </p:sp>
      <p:sp>
        <p:nvSpPr>
          <p:cNvPr id="18" name="Rectangle 17">
            <a:extLst>
              <a:ext uri="{FF2B5EF4-FFF2-40B4-BE49-F238E27FC236}">
                <a16:creationId xmlns:a16="http://schemas.microsoft.com/office/drawing/2014/main" id="{49C3A22A-8846-5033-24EB-35094115E045}"/>
              </a:ext>
            </a:extLst>
          </p:cNvPr>
          <p:cNvSpPr/>
          <p:nvPr/>
        </p:nvSpPr>
        <p:spPr>
          <a:xfrm>
            <a:off x="2421871" y="1765304"/>
            <a:ext cx="2334637" cy="1648901"/>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pic>
        <p:nvPicPr>
          <p:cNvPr id="1026" name="Picture 2">
            <a:extLst>
              <a:ext uri="{FF2B5EF4-FFF2-40B4-BE49-F238E27FC236}">
                <a16:creationId xmlns:a16="http://schemas.microsoft.com/office/drawing/2014/main" id="{FA9E180C-3750-F8A0-BEEB-68EF5A8F34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205" y="1860232"/>
            <a:ext cx="945968" cy="15760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E5FB2D8-3C2A-4445-3063-C8897EDA8CF0}"/>
              </a:ext>
            </a:extLst>
          </p:cNvPr>
          <p:cNvSpPr/>
          <p:nvPr/>
        </p:nvSpPr>
        <p:spPr>
          <a:xfrm>
            <a:off x="7850221" y="1787337"/>
            <a:ext cx="2334637" cy="1648901"/>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pic>
        <p:nvPicPr>
          <p:cNvPr id="1028" name="Picture 4">
            <a:extLst>
              <a:ext uri="{FF2B5EF4-FFF2-40B4-BE49-F238E27FC236}">
                <a16:creationId xmlns:a16="http://schemas.microsoft.com/office/drawing/2014/main" id="{30AA8FA2-06E5-5DA4-29E8-AC5AEA3BE8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4556" y="1856618"/>
            <a:ext cx="945969" cy="157600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05DD0E8E-47BA-FF5A-387C-853151B58DC5}"/>
              </a:ext>
            </a:extLst>
          </p:cNvPr>
          <p:cNvSpPr/>
          <p:nvPr/>
        </p:nvSpPr>
        <p:spPr>
          <a:xfrm>
            <a:off x="1351701" y="4415908"/>
            <a:ext cx="885661" cy="1648901"/>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pic>
        <p:nvPicPr>
          <p:cNvPr id="1030" name="Picture 6">
            <a:extLst>
              <a:ext uri="{FF2B5EF4-FFF2-40B4-BE49-F238E27FC236}">
                <a16:creationId xmlns:a16="http://schemas.microsoft.com/office/drawing/2014/main" id="{3EDCBCB6-3864-21C4-AB92-D48A8D9CFB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0410" y="4453770"/>
            <a:ext cx="1488332" cy="14100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E09E639-D405-8E6C-5A39-46F29AEDD6EB}"/>
              </a:ext>
            </a:extLst>
          </p:cNvPr>
          <p:cNvSpPr/>
          <p:nvPr/>
        </p:nvSpPr>
        <p:spPr>
          <a:xfrm>
            <a:off x="2609485" y="3464764"/>
            <a:ext cx="1959408" cy="532436"/>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9" name="Rectangle 8">
            <a:extLst>
              <a:ext uri="{FF2B5EF4-FFF2-40B4-BE49-F238E27FC236}">
                <a16:creationId xmlns:a16="http://schemas.microsoft.com/office/drawing/2014/main" id="{910B3BF5-BDE0-53CB-EBD2-79886475BFE8}"/>
              </a:ext>
            </a:extLst>
          </p:cNvPr>
          <p:cNvSpPr/>
          <p:nvPr/>
        </p:nvSpPr>
        <p:spPr>
          <a:xfrm>
            <a:off x="5323819" y="3464764"/>
            <a:ext cx="1959408" cy="532436"/>
          </a:xfrm>
          <a:prstGeom prst="rect">
            <a:avLst/>
          </a:prstGeom>
          <a:solidFill>
            <a:srgbClr val="D4D2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14" name="Rectangle 13">
            <a:extLst>
              <a:ext uri="{FF2B5EF4-FFF2-40B4-BE49-F238E27FC236}">
                <a16:creationId xmlns:a16="http://schemas.microsoft.com/office/drawing/2014/main" id="{02A94075-084E-06F3-4130-70BCB5FCBAAB}"/>
              </a:ext>
            </a:extLst>
          </p:cNvPr>
          <p:cNvSpPr/>
          <p:nvPr/>
        </p:nvSpPr>
        <p:spPr>
          <a:xfrm>
            <a:off x="8037835" y="3461697"/>
            <a:ext cx="1959408" cy="532436"/>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21" name="Rectangle 20">
            <a:extLst>
              <a:ext uri="{FF2B5EF4-FFF2-40B4-BE49-F238E27FC236}">
                <a16:creationId xmlns:a16="http://schemas.microsoft.com/office/drawing/2014/main" id="{C9622DB2-6F35-4853-9C80-F700BCD74034}"/>
              </a:ext>
            </a:extLst>
          </p:cNvPr>
          <p:cNvSpPr/>
          <p:nvPr/>
        </p:nvSpPr>
        <p:spPr>
          <a:xfrm>
            <a:off x="2257190" y="4970684"/>
            <a:ext cx="1308661" cy="646126"/>
          </a:xfrm>
          <a:prstGeom prst="rect">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22" name="Rectangle 21">
            <a:extLst>
              <a:ext uri="{FF2B5EF4-FFF2-40B4-BE49-F238E27FC236}">
                <a16:creationId xmlns:a16="http://schemas.microsoft.com/office/drawing/2014/main" id="{F6E30051-C8D3-5F75-132D-CC2A374A4D33}"/>
              </a:ext>
            </a:extLst>
          </p:cNvPr>
          <p:cNvSpPr/>
          <p:nvPr/>
        </p:nvSpPr>
        <p:spPr>
          <a:xfrm>
            <a:off x="5202055" y="4970272"/>
            <a:ext cx="1959408" cy="532436"/>
          </a:xfrm>
          <a:prstGeom prst="rect">
            <a:avLst/>
          </a:prstGeom>
          <a:solidFill>
            <a:srgbClr val="FCCEE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23" name="Rectangle 22">
            <a:extLst>
              <a:ext uri="{FF2B5EF4-FFF2-40B4-BE49-F238E27FC236}">
                <a16:creationId xmlns:a16="http://schemas.microsoft.com/office/drawing/2014/main" id="{0700D1D5-5BE9-9091-1728-DB30B45BD7FB}"/>
              </a:ext>
            </a:extLst>
          </p:cNvPr>
          <p:cNvSpPr/>
          <p:nvPr/>
        </p:nvSpPr>
        <p:spPr>
          <a:xfrm>
            <a:off x="9261525" y="4966658"/>
            <a:ext cx="1712069" cy="532436"/>
          </a:xfrm>
          <a:prstGeom prst="rect">
            <a:avLst/>
          </a:prstGeom>
          <a:solidFill>
            <a:srgbClr val="F3AA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Tree>
    <p:extLst>
      <p:ext uri="{BB962C8B-B14F-4D97-AF65-F5344CB8AC3E}">
        <p14:creationId xmlns:p14="http://schemas.microsoft.com/office/powerpoint/2010/main" val="3134455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 grpId="0" animBg="1"/>
      <p:bldP spid="9" grpId="0" animBg="1"/>
      <p:bldP spid="14"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pic>
        <p:nvPicPr>
          <p:cNvPr id="2" name="Picture 1">
            <a:extLst>
              <a:ext uri="{FF2B5EF4-FFF2-40B4-BE49-F238E27FC236}">
                <a16:creationId xmlns:a16="http://schemas.microsoft.com/office/drawing/2014/main" id="{419A21BF-9765-4B1A-1E27-99F27F40D8EA}"/>
              </a:ext>
            </a:extLst>
          </p:cNvPr>
          <p:cNvPicPr>
            <a:picLocks noChangeAspect="1"/>
          </p:cNvPicPr>
          <p:nvPr/>
        </p:nvPicPr>
        <p:blipFill>
          <a:blip r:embed="rId3"/>
          <a:stretch>
            <a:fillRect/>
          </a:stretch>
        </p:blipFill>
        <p:spPr>
          <a:xfrm>
            <a:off x="1351701" y="1674024"/>
            <a:ext cx="9670293" cy="4360692"/>
          </a:xfrm>
          <a:prstGeom prst="rect">
            <a:avLst/>
          </a:prstGeom>
        </p:spPr>
      </p:pic>
      <p:sp>
        <p:nvSpPr>
          <p:cNvPr id="12" name="Rectangle 11">
            <a:extLst>
              <a:ext uri="{FF2B5EF4-FFF2-40B4-BE49-F238E27FC236}">
                <a16:creationId xmlns:a16="http://schemas.microsoft.com/office/drawing/2014/main" id="{B1579E14-3C43-DEBC-09CC-BAC939FEDF46}"/>
              </a:ext>
            </a:extLst>
          </p:cNvPr>
          <p:cNvSpPr/>
          <p:nvPr/>
        </p:nvSpPr>
        <p:spPr>
          <a:xfrm>
            <a:off x="1712571" y="629035"/>
            <a:ext cx="884104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Musical Notation</a:t>
            </a:r>
          </a:p>
        </p:txBody>
      </p:sp>
      <p:pic>
        <p:nvPicPr>
          <p:cNvPr id="3" name="Picture 2" descr="A picture containing logo&#10;&#10;Description automatically generated">
            <a:extLst>
              <a:ext uri="{FF2B5EF4-FFF2-40B4-BE49-F238E27FC236}">
                <a16:creationId xmlns:a16="http://schemas.microsoft.com/office/drawing/2014/main" id="{23C555B5-BBFD-8F56-739F-94BC22E21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4" name="Picture 3" descr="Logo&#10;&#10;Description automatically generated">
            <a:extLst>
              <a:ext uri="{FF2B5EF4-FFF2-40B4-BE49-F238E27FC236}">
                <a16:creationId xmlns:a16="http://schemas.microsoft.com/office/drawing/2014/main" id="{8FCBBCDE-F2FC-C441-5DDB-C1DD562496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
        <p:nvSpPr>
          <p:cNvPr id="5" name="Rectangle 4">
            <a:extLst>
              <a:ext uri="{FF2B5EF4-FFF2-40B4-BE49-F238E27FC236}">
                <a16:creationId xmlns:a16="http://schemas.microsoft.com/office/drawing/2014/main" id="{E4DF8B0D-6644-900C-C694-338D4E5E4C26}"/>
              </a:ext>
            </a:extLst>
          </p:cNvPr>
          <p:cNvSpPr/>
          <p:nvPr/>
        </p:nvSpPr>
        <p:spPr>
          <a:xfrm>
            <a:off x="3781242" y="3457153"/>
            <a:ext cx="2192176"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Quaver</a:t>
            </a:r>
          </a:p>
          <a:p>
            <a:pPr algn="ctr"/>
            <a:endParaRPr lang="en-GB" sz="200" b="1" dirty="0">
              <a:solidFill>
                <a:schemeClr val="tx1"/>
              </a:solidFill>
            </a:endParaRPr>
          </a:p>
          <a:p>
            <a:pPr algn="ctr"/>
            <a:r>
              <a:rPr lang="en-GB" sz="1600" dirty="0">
                <a:solidFill>
                  <a:schemeClr val="tx1"/>
                </a:solidFill>
              </a:rPr>
              <a:t>½ a beat</a:t>
            </a:r>
          </a:p>
        </p:txBody>
      </p:sp>
      <p:sp>
        <p:nvSpPr>
          <p:cNvPr id="6" name="Rectangle 5">
            <a:extLst>
              <a:ext uri="{FF2B5EF4-FFF2-40B4-BE49-F238E27FC236}">
                <a16:creationId xmlns:a16="http://schemas.microsoft.com/office/drawing/2014/main" id="{A0308665-3073-F90F-8A77-B70C4F2564A9}"/>
              </a:ext>
            </a:extLst>
          </p:cNvPr>
          <p:cNvSpPr/>
          <p:nvPr/>
        </p:nvSpPr>
        <p:spPr>
          <a:xfrm>
            <a:off x="6450496" y="3457153"/>
            <a:ext cx="2192176"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Quaver rest</a:t>
            </a:r>
          </a:p>
          <a:p>
            <a:pPr algn="ctr"/>
            <a:endParaRPr lang="en-GB" sz="200" b="1" dirty="0">
              <a:solidFill>
                <a:schemeClr val="tx1"/>
              </a:solidFill>
            </a:endParaRPr>
          </a:p>
          <a:p>
            <a:pPr algn="ctr"/>
            <a:r>
              <a:rPr lang="en-GB" sz="1600" dirty="0">
                <a:solidFill>
                  <a:schemeClr val="tx1"/>
                </a:solidFill>
              </a:rPr>
              <a:t>½ a beat rest (silence)</a:t>
            </a:r>
          </a:p>
        </p:txBody>
      </p:sp>
      <p:sp>
        <p:nvSpPr>
          <p:cNvPr id="17" name="Rectangle 16">
            <a:extLst>
              <a:ext uri="{FF2B5EF4-FFF2-40B4-BE49-F238E27FC236}">
                <a16:creationId xmlns:a16="http://schemas.microsoft.com/office/drawing/2014/main" id="{2D048996-2168-ABF8-BCCB-7EF3D3BA65D7}"/>
              </a:ext>
            </a:extLst>
          </p:cNvPr>
          <p:cNvSpPr/>
          <p:nvPr/>
        </p:nvSpPr>
        <p:spPr>
          <a:xfrm>
            <a:off x="3307478" y="4879638"/>
            <a:ext cx="2192176"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Two quavers</a:t>
            </a:r>
          </a:p>
          <a:p>
            <a:pPr algn="ctr"/>
            <a:endParaRPr lang="en-GB" sz="200" b="1" dirty="0">
              <a:solidFill>
                <a:schemeClr val="tx1"/>
              </a:solidFill>
            </a:endParaRPr>
          </a:p>
          <a:p>
            <a:pPr algn="ctr"/>
            <a:r>
              <a:rPr lang="en-GB" sz="1600" dirty="0">
                <a:solidFill>
                  <a:schemeClr val="tx1"/>
                </a:solidFill>
              </a:rPr>
              <a:t>Each one lasts ½ a beat</a:t>
            </a:r>
          </a:p>
        </p:txBody>
      </p:sp>
      <p:sp>
        <p:nvSpPr>
          <p:cNvPr id="18" name="Rectangle 17">
            <a:extLst>
              <a:ext uri="{FF2B5EF4-FFF2-40B4-BE49-F238E27FC236}">
                <a16:creationId xmlns:a16="http://schemas.microsoft.com/office/drawing/2014/main" id="{BE987B3B-93FD-95AF-CA17-8FA99BF0F1A9}"/>
              </a:ext>
            </a:extLst>
          </p:cNvPr>
          <p:cNvSpPr/>
          <p:nvPr/>
        </p:nvSpPr>
        <p:spPr>
          <a:xfrm>
            <a:off x="8481387" y="4879638"/>
            <a:ext cx="2358912"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Four semiquavers</a:t>
            </a:r>
          </a:p>
          <a:p>
            <a:pPr algn="ctr"/>
            <a:endParaRPr lang="en-GB" sz="200" b="1" dirty="0">
              <a:solidFill>
                <a:schemeClr val="tx1"/>
              </a:solidFill>
            </a:endParaRPr>
          </a:p>
          <a:p>
            <a:pPr algn="ctr"/>
            <a:r>
              <a:rPr lang="en-GB" sz="1600" dirty="0">
                <a:solidFill>
                  <a:schemeClr val="tx1"/>
                </a:solidFill>
              </a:rPr>
              <a:t>Each one lasts ¼ a beat</a:t>
            </a:r>
          </a:p>
        </p:txBody>
      </p:sp>
      <p:sp>
        <p:nvSpPr>
          <p:cNvPr id="8" name="Rectangle 7">
            <a:extLst>
              <a:ext uri="{FF2B5EF4-FFF2-40B4-BE49-F238E27FC236}">
                <a16:creationId xmlns:a16="http://schemas.microsoft.com/office/drawing/2014/main" id="{63FF3E3C-E3CB-DD74-BC6D-A0E55F7C3208}"/>
              </a:ext>
            </a:extLst>
          </p:cNvPr>
          <p:cNvSpPr/>
          <p:nvPr/>
        </p:nvSpPr>
        <p:spPr>
          <a:xfrm>
            <a:off x="3897626" y="3457153"/>
            <a:ext cx="1959408" cy="532436"/>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9" name="Rectangle 8">
            <a:extLst>
              <a:ext uri="{FF2B5EF4-FFF2-40B4-BE49-F238E27FC236}">
                <a16:creationId xmlns:a16="http://schemas.microsoft.com/office/drawing/2014/main" id="{EE23C4DF-3769-A837-6E9B-B21F88C15968}"/>
              </a:ext>
            </a:extLst>
          </p:cNvPr>
          <p:cNvSpPr/>
          <p:nvPr/>
        </p:nvSpPr>
        <p:spPr>
          <a:xfrm>
            <a:off x="6561735" y="3457153"/>
            <a:ext cx="1959408" cy="532436"/>
          </a:xfrm>
          <a:prstGeom prst="rect">
            <a:avLst/>
          </a:prstGeom>
          <a:solidFill>
            <a:srgbClr val="D4D2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19" name="Rectangle 18">
            <a:extLst>
              <a:ext uri="{FF2B5EF4-FFF2-40B4-BE49-F238E27FC236}">
                <a16:creationId xmlns:a16="http://schemas.microsoft.com/office/drawing/2014/main" id="{BD4ED321-CDA5-DF98-E6B7-E8F96A246499}"/>
              </a:ext>
            </a:extLst>
          </p:cNvPr>
          <p:cNvSpPr/>
          <p:nvPr/>
        </p:nvSpPr>
        <p:spPr>
          <a:xfrm>
            <a:off x="8681139" y="4942983"/>
            <a:ext cx="1959408" cy="532436"/>
          </a:xfrm>
          <a:prstGeom prst="rect">
            <a:avLst/>
          </a:prstGeom>
          <a:solidFill>
            <a:srgbClr val="FCCEE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11" name="Rectangle 10">
            <a:extLst>
              <a:ext uri="{FF2B5EF4-FFF2-40B4-BE49-F238E27FC236}">
                <a16:creationId xmlns:a16="http://schemas.microsoft.com/office/drawing/2014/main" id="{9094D643-0E65-83F8-25BF-0B3833A5C921}"/>
              </a:ext>
            </a:extLst>
          </p:cNvPr>
          <p:cNvSpPr/>
          <p:nvPr/>
        </p:nvSpPr>
        <p:spPr>
          <a:xfrm>
            <a:off x="3423862" y="4942983"/>
            <a:ext cx="1959408" cy="532436"/>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Tree>
    <p:extLst>
      <p:ext uri="{BB962C8B-B14F-4D97-AF65-F5344CB8AC3E}">
        <p14:creationId xmlns:p14="http://schemas.microsoft.com/office/powerpoint/2010/main" val="3230286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animBg="1"/>
      <p:bldP spid="9" grpId="0" animBg="1"/>
      <p:bldP spid="1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sp>
        <p:nvSpPr>
          <p:cNvPr id="3" name="Rectangle 2">
            <a:extLst>
              <a:ext uri="{FF2B5EF4-FFF2-40B4-BE49-F238E27FC236}">
                <a16:creationId xmlns:a16="http://schemas.microsoft.com/office/drawing/2014/main" id="{D67D7206-2460-DEBB-2E99-B4AAAB6C1870}"/>
              </a:ext>
            </a:extLst>
          </p:cNvPr>
          <p:cNvSpPr/>
          <p:nvPr/>
        </p:nvSpPr>
        <p:spPr>
          <a:xfrm>
            <a:off x="2074606" y="570474"/>
            <a:ext cx="8133083"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The Three Rhythms for ‘Great Big House in New Orleans’</a:t>
            </a:r>
          </a:p>
        </p:txBody>
      </p:sp>
      <p:pic>
        <p:nvPicPr>
          <p:cNvPr id="4" name="Picture 3">
            <a:extLst>
              <a:ext uri="{FF2B5EF4-FFF2-40B4-BE49-F238E27FC236}">
                <a16:creationId xmlns:a16="http://schemas.microsoft.com/office/drawing/2014/main" id="{410E2449-323F-6EA6-5E59-3D4C6851460F}"/>
              </a:ext>
            </a:extLst>
          </p:cNvPr>
          <p:cNvPicPr>
            <a:picLocks noChangeAspect="1"/>
          </p:cNvPicPr>
          <p:nvPr/>
        </p:nvPicPr>
        <p:blipFill>
          <a:blip r:embed="rId3"/>
          <a:stretch>
            <a:fillRect/>
          </a:stretch>
        </p:blipFill>
        <p:spPr>
          <a:xfrm>
            <a:off x="781620" y="1893913"/>
            <a:ext cx="10628759" cy="4171726"/>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96B0CA58-0E12-5C74-6097-8974F5AB2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5" name="Picture 4" descr="Logo&#10;&#10;Description automatically generated">
            <a:extLst>
              <a:ext uri="{FF2B5EF4-FFF2-40B4-BE49-F238E27FC236}">
                <a16:creationId xmlns:a16="http://schemas.microsoft.com/office/drawing/2014/main" id="{19FCAE6E-DB00-3D39-84F2-A56C7B2511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Tree>
    <p:extLst>
      <p:ext uri="{BB962C8B-B14F-4D97-AF65-F5344CB8AC3E}">
        <p14:creationId xmlns:p14="http://schemas.microsoft.com/office/powerpoint/2010/main" val="30118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A9E55AFF-9216-8933-9188-0140F4A27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363" cy="6982690"/>
          </a:xfrm>
          <a:prstGeom prst="rect">
            <a:avLst/>
          </a:prstGeom>
        </p:spPr>
      </p:pic>
      <p:sp>
        <p:nvSpPr>
          <p:cNvPr id="2" name="Title 1">
            <a:extLst>
              <a:ext uri="{FF2B5EF4-FFF2-40B4-BE49-F238E27FC236}">
                <a16:creationId xmlns:a16="http://schemas.microsoft.com/office/drawing/2014/main" id="{57E573B0-7F19-E44E-DDB4-03F62DAF38D1}"/>
              </a:ext>
            </a:extLst>
          </p:cNvPr>
          <p:cNvSpPr>
            <a:spLocks noGrp="1"/>
          </p:cNvSpPr>
          <p:nvPr>
            <p:ph type="title"/>
          </p:nvPr>
        </p:nvSpPr>
        <p:spPr>
          <a:xfrm>
            <a:off x="846280" y="1022646"/>
            <a:ext cx="10591801" cy="1325563"/>
          </a:xfrm>
        </p:spPr>
        <p:txBody>
          <a:bodyPr>
            <a:normAutofit fontScale="90000"/>
          </a:bodyPr>
          <a:lstStyle/>
          <a:p>
            <a:pPr algn="ctr"/>
            <a:br>
              <a:rPr lang="en-GB" dirty="0"/>
            </a:br>
            <a:br>
              <a:rPr lang="en-GB" dirty="0"/>
            </a:br>
            <a:r>
              <a:rPr lang="en-GB" sz="2200" dirty="0"/>
              <a:t>For all of our plans in this unit, we have three areas of teaching: a focus activity, the main content and a plenary. These areas can be identified by a different border colour to the background. </a:t>
            </a:r>
            <a:br>
              <a:rPr lang="en-GB" dirty="0"/>
            </a:br>
            <a:br>
              <a:rPr lang="en-GB" dirty="0">
                <a:solidFill>
                  <a:srgbClr val="28249E"/>
                </a:solidFill>
              </a:rPr>
            </a:br>
            <a:endParaRPr lang="en-GB" dirty="0"/>
          </a:p>
        </p:txBody>
      </p:sp>
      <p:sp>
        <p:nvSpPr>
          <p:cNvPr id="10" name="TextBox 9">
            <a:extLst>
              <a:ext uri="{FF2B5EF4-FFF2-40B4-BE49-F238E27FC236}">
                <a16:creationId xmlns:a16="http://schemas.microsoft.com/office/drawing/2014/main" id="{CB837C57-2FE6-09E2-54E3-0922653DFD3F}"/>
              </a:ext>
            </a:extLst>
          </p:cNvPr>
          <p:cNvSpPr txBox="1"/>
          <p:nvPr/>
        </p:nvSpPr>
        <p:spPr>
          <a:xfrm>
            <a:off x="1115226" y="3634080"/>
            <a:ext cx="2574804" cy="369332"/>
          </a:xfrm>
          <a:prstGeom prst="rect">
            <a:avLst/>
          </a:prstGeom>
          <a:noFill/>
        </p:spPr>
        <p:txBody>
          <a:bodyPr wrap="square">
            <a:spAutoFit/>
          </a:bodyPr>
          <a:lstStyle/>
          <a:p>
            <a:pPr algn="ctr"/>
            <a:r>
              <a:rPr lang="en-GB" dirty="0">
                <a:solidFill>
                  <a:srgbClr val="6625E7"/>
                </a:solidFill>
              </a:rPr>
              <a:t>Focus Activity</a:t>
            </a:r>
            <a:endParaRPr lang="en-GB" dirty="0"/>
          </a:p>
        </p:txBody>
      </p:sp>
      <p:sp>
        <p:nvSpPr>
          <p:cNvPr id="8" name="TextBox 7">
            <a:extLst>
              <a:ext uri="{FF2B5EF4-FFF2-40B4-BE49-F238E27FC236}">
                <a16:creationId xmlns:a16="http://schemas.microsoft.com/office/drawing/2014/main" id="{98F6146E-383E-3CEE-5C74-74703E23CB81}"/>
              </a:ext>
            </a:extLst>
          </p:cNvPr>
          <p:cNvSpPr txBox="1"/>
          <p:nvPr/>
        </p:nvSpPr>
        <p:spPr>
          <a:xfrm>
            <a:off x="4848516" y="3645264"/>
            <a:ext cx="2630077" cy="369332"/>
          </a:xfrm>
          <a:prstGeom prst="rect">
            <a:avLst/>
          </a:prstGeom>
          <a:noFill/>
        </p:spPr>
        <p:txBody>
          <a:bodyPr wrap="square">
            <a:spAutoFit/>
          </a:bodyPr>
          <a:lstStyle/>
          <a:p>
            <a:pPr algn="ctr"/>
            <a:r>
              <a:rPr lang="en-GB" dirty="0">
                <a:solidFill>
                  <a:srgbClr val="FFA947"/>
                </a:solidFill>
              </a:rPr>
              <a:t>Main Content</a:t>
            </a:r>
            <a:endParaRPr lang="en-GB" dirty="0"/>
          </a:p>
        </p:txBody>
      </p:sp>
      <p:pic>
        <p:nvPicPr>
          <p:cNvPr id="14" name="Picture 13" descr="A picture containing application&#10;&#10;Description automatically generated">
            <a:extLst>
              <a:ext uri="{FF2B5EF4-FFF2-40B4-BE49-F238E27FC236}">
                <a16:creationId xmlns:a16="http://schemas.microsoft.com/office/drawing/2014/main" id="{B052362D-C6B6-422F-4D98-3CA9B31B7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225" y="2162125"/>
            <a:ext cx="2574805" cy="1458784"/>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2ABDE1E8-9854-9D05-CE82-AEF512188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079" y="2099258"/>
            <a:ext cx="2574805" cy="1463062"/>
          </a:xfrm>
          <a:prstGeom prst="rect">
            <a:avLst/>
          </a:prstGeom>
        </p:spPr>
      </p:pic>
      <p:sp>
        <p:nvSpPr>
          <p:cNvPr id="12" name="TextBox 11">
            <a:extLst>
              <a:ext uri="{FF2B5EF4-FFF2-40B4-BE49-F238E27FC236}">
                <a16:creationId xmlns:a16="http://schemas.microsoft.com/office/drawing/2014/main" id="{BD0C1AB9-CCC2-F3E2-7FE7-E9F7DD1F6659}"/>
              </a:ext>
            </a:extLst>
          </p:cNvPr>
          <p:cNvSpPr txBox="1"/>
          <p:nvPr/>
        </p:nvSpPr>
        <p:spPr>
          <a:xfrm>
            <a:off x="8637079" y="3596083"/>
            <a:ext cx="2574804" cy="369332"/>
          </a:xfrm>
          <a:prstGeom prst="rect">
            <a:avLst/>
          </a:prstGeom>
          <a:noFill/>
        </p:spPr>
        <p:txBody>
          <a:bodyPr wrap="square">
            <a:spAutoFit/>
          </a:bodyPr>
          <a:lstStyle/>
          <a:p>
            <a:pPr algn="ctr"/>
            <a:r>
              <a:rPr lang="en-GB" dirty="0">
                <a:solidFill>
                  <a:srgbClr val="28249E"/>
                </a:solidFill>
              </a:rPr>
              <a:t>Plenary</a:t>
            </a:r>
            <a:endParaRPr lang="en-GB" dirty="0"/>
          </a:p>
        </p:txBody>
      </p:sp>
      <p:sp>
        <p:nvSpPr>
          <p:cNvPr id="17" name="TextBox 16">
            <a:extLst>
              <a:ext uri="{FF2B5EF4-FFF2-40B4-BE49-F238E27FC236}">
                <a16:creationId xmlns:a16="http://schemas.microsoft.com/office/drawing/2014/main" id="{A03DD2DA-4EC5-71CA-300A-2762CE6BAAC5}"/>
              </a:ext>
            </a:extLst>
          </p:cNvPr>
          <p:cNvSpPr txBox="1"/>
          <p:nvPr/>
        </p:nvSpPr>
        <p:spPr>
          <a:xfrm>
            <a:off x="4338363" y="759329"/>
            <a:ext cx="3515272" cy="400110"/>
          </a:xfrm>
          <a:prstGeom prst="rect">
            <a:avLst/>
          </a:prstGeom>
          <a:noFill/>
        </p:spPr>
        <p:txBody>
          <a:bodyPr wrap="square">
            <a:spAutoFit/>
          </a:bodyPr>
          <a:lstStyle/>
          <a:p>
            <a:pPr algn="ctr"/>
            <a:r>
              <a:rPr lang="en-GB" sz="2000" u="sng" dirty="0"/>
              <a:t>Plan &amp; Unit Guidance</a:t>
            </a:r>
          </a:p>
        </p:txBody>
      </p:sp>
      <p:sp>
        <p:nvSpPr>
          <p:cNvPr id="18" name="Title 1">
            <a:extLst>
              <a:ext uri="{FF2B5EF4-FFF2-40B4-BE49-F238E27FC236}">
                <a16:creationId xmlns:a16="http://schemas.microsoft.com/office/drawing/2014/main" id="{8D54023B-2F00-2864-A048-D7DBDE81C6FF}"/>
              </a:ext>
            </a:extLst>
          </p:cNvPr>
          <p:cNvSpPr txBox="1">
            <a:spLocks/>
          </p:cNvSpPr>
          <p:nvPr/>
        </p:nvSpPr>
        <p:spPr>
          <a:xfrm>
            <a:off x="838199" y="3827981"/>
            <a:ext cx="10515600" cy="1325563"/>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dirty="0"/>
            </a:br>
            <a:endParaRPr lang="en-GB" dirty="0"/>
          </a:p>
          <a:p>
            <a:pPr algn="ctr"/>
            <a:r>
              <a:rPr lang="en-GB" dirty="0"/>
              <a:t>D</a:t>
            </a:r>
            <a:r>
              <a:rPr lang="en-GB" sz="5300" dirty="0"/>
              <a:t>ifferent icons for audio and video will appear that allow you to interact with the content. Icons will work by hovering over them and then clicking the play button that appears underneath.</a:t>
            </a:r>
            <a:br>
              <a:rPr lang="en-GB" sz="5300" dirty="0"/>
            </a:br>
            <a:br>
              <a:rPr lang="en-GB" dirty="0">
                <a:solidFill>
                  <a:srgbClr val="28249E"/>
                </a:solidFill>
              </a:rPr>
            </a:br>
            <a:endParaRPr lang="en-GB" dirty="0"/>
          </a:p>
        </p:txBody>
      </p:sp>
      <p:sp>
        <p:nvSpPr>
          <p:cNvPr id="23" name="TextBox 22">
            <a:extLst>
              <a:ext uri="{FF2B5EF4-FFF2-40B4-BE49-F238E27FC236}">
                <a16:creationId xmlns:a16="http://schemas.microsoft.com/office/drawing/2014/main" id="{3BBE125D-6DBD-F0BB-ECE0-86784072F03A}"/>
              </a:ext>
            </a:extLst>
          </p:cNvPr>
          <p:cNvSpPr txBox="1"/>
          <p:nvPr/>
        </p:nvSpPr>
        <p:spPr>
          <a:xfrm>
            <a:off x="3325906" y="5856097"/>
            <a:ext cx="1756651" cy="369332"/>
          </a:xfrm>
          <a:prstGeom prst="rect">
            <a:avLst/>
          </a:prstGeom>
          <a:noFill/>
        </p:spPr>
        <p:txBody>
          <a:bodyPr wrap="square">
            <a:spAutoFit/>
          </a:bodyPr>
          <a:lstStyle/>
          <a:p>
            <a:r>
              <a:rPr lang="en-GB" dirty="0">
                <a:solidFill>
                  <a:srgbClr val="FF5000"/>
                </a:solidFill>
              </a:rPr>
              <a:t>Play Audio Track</a:t>
            </a:r>
          </a:p>
        </p:txBody>
      </p:sp>
      <p:sp>
        <p:nvSpPr>
          <p:cNvPr id="24" name="TextBox 23">
            <a:extLst>
              <a:ext uri="{FF2B5EF4-FFF2-40B4-BE49-F238E27FC236}">
                <a16:creationId xmlns:a16="http://schemas.microsoft.com/office/drawing/2014/main" id="{9B0F219B-0C71-147C-D4CD-C4FA584F9A1F}"/>
              </a:ext>
            </a:extLst>
          </p:cNvPr>
          <p:cNvSpPr txBox="1"/>
          <p:nvPr/>
        </p:nvSpPr>
        <p:spPr>
          <a:xfrm>
            <a:off x="7115113" y="5851500"/>
            <a:ext cx="1756651" cy="369332"/>
          </a:xfrm>
          <a:prstGeom prst="rect">
            <a:avLst/>
          </a:prstGeom>
          <a:noFill/>
        </p:spPr>
        <p:txBody>
          <a:bodyPr wrap="square">
            <a:spAutoFit/>
          </a:bodyPr>
          <a:lstStyle/>
          <a:p>
            <a:pPr algn="ctr"/>
            <a:r>
              <a:rPr lang="en-GB" dirty="0">
                <a:solidFill>
                  <a:srgbClr val="FF5000"/>
                </a:solidFill>
              </a:rPr>
              <a:t>Play Video</a:t>
            </a:r>
          </a:p>
        </p:txBody>
      </p:sp>
      <p:pic>
        <p:nvPicPr>
          <p:cNvPr id="3" name="Picture 2" descr="Shape, rectangle&#10;&#10;Description automatically generated">
            <a:extLst>
              <a:ext uri="{FF2B5EF4-FFF2-40B4-BE49-F238E27FC236}">
                <a16:creationId xmlns:a16="http://schemas.microsoft.com/office/drawing/2014/main" id="{C3E988D2-1357-6C18-DFCB-8FF843653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8516" y="2099258"/>
            <a:ext cx="2630077" cy="1490542"/>
          </a:xfrm>
          <a:prstGeom prst="rect">
            <a:avLst/>
          </a:prstGeom>
        </p:spPr>
      </p:pic>
      <p:pic>
        <p:nvPicPr>
          <p:cNvPr id="5" name="Picture 4">
            <a:extLst>
              <a:ext uri="{FF2B5EF4-FFF2-40B4-BE49-F238E27FC236}">
                <a16:creationId xmlns:a16="http://schemas.microsoft.com/office/drawing/2014/main" id="{7DEAEC96-BE65-7BA9-C2B6-A495D8F1CEA6}"/>
              </a:ext>
            </a:extLst>
          </p:cNvPr>
          <p:cNvPicPr>
            <a:picLocks noChangeAspect="1"/>
          </p:cNvPicPr>
          <p:nvPr/>
        </p:nvPicPr>
        <p:blipFill>
          <a:blip r:embed="rId6"/>
          <a:stretch>
            <a:fillRect/>
          </a:stretch>
        </p:blipFill>
        <p:spPr>
          <a:xfrm>
            <a:off x="2973494" y="5216528"/>
            <a:ext cx="2461473" cy="480102"/>
          </a:xfrm>
          <a:prstGeom prst="rect">
            <a:avLst/>
          </a:prstGeom>
        </p:spPr>
      </p:pic>
      <p:grpSp>
        <p:nvGrpSpPr>
          <p:cNvPr id="11" name="Group 10">
            <a:extLst>
              <a:ext uri="{FF2B5EF4-FFF2-40B4-BE49-F238E27FC236}">
                <a16:creationId xmlns:a16="http://schemas.microsoft.com/office/drawing/2014/main" id="{13B8B6C3-EB9D-F067-42AD-1B1C3FD36B31}"/>
              </a:ext>
            </a:extLst>
          </p:cNvPr>
          <p:cNvGrpSpPr/>
          <p:nvPr/>
        </p:nvGrpSpPr>
        <p:grpSpPr>
          <a:xfrm>
            <a:off x="7515447" y="4923478"/>
            <a:ext cx="955981" cy="847934"/>
            <a:chOff x="8742801" y="4661364"/>
            <a:chExt cx="1320801" cy="1135269"/>
          </a:xfrm>
        </p:grpSpPr>
        <p:sp>
          <p:nvSpPr>
            <p:cNvPr id="7" name="Oval 6">
              <a:extLst>
                <a:ext uri="{FF2B5EF4-FFF2-40B4-BE49-F238E27FC236}">
                  <a16:creationId xmlns:a16="http://schemas.microsoft.com/office/drawing/2014/main" id="{C4A85685-5282-8A18-37B8-554E33F9358E}"/>
                </a:ext>
              </a:extLst>
            </p:cNvPr>
            <p:cNvSpPr/>
            <p:nvPr/>
          </p:nvSpPr>
          <p:spPr>
            <a:xfrm>
              <a:off x="8742801" y="4661364"/>
              <a:ext cx="1320801" cy="1135269"/>
            </a:xfrm>
            <a:prstGeom prst="ellipse">
              <a:avLst/>
            </a:prstGeom>
            <a:solidFill>
              <a:schemeClr val="bg1">
                <a:lumMod val="50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1E488B16-BF17-F82E-C394-85D2B409D667}"/>
                </a:ext>
              </a:extLst>
            </p:cNvPr>
            <p:cNvSpPr/>
            <p:nvPr/>
          </p:nvSpPr>
          <p:spPr>
            <a:xfrm rot="5400000">
              <a:off x="9113700" y="4878478"/>
              <a:ext cx="751840" cy="70104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98803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1007CA7F-B29D-1EB9-F792-38355A8F0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0" name="Rectangle: Rounded Corners 9">
            <a:extLst>
              <a:ext uri="{FF2B5EF4-FFF2-40B4-BE49-F238E27FC236}">
                <a16:creationId xmlns:a16="http://schemas.microsoft.com/office/drawing/2014/main" id="{BFB784E1-2419-8BA9-F08F-CBF8CE4F99CE}"/>
              </a:ext>
            </a:extLst>
          </p:cNvPr>
          <p:cNvSpPr/>
          <p:nvPr/>
        </p:nvSpPr>
        <p:spPr>
          <a:xfrm>
            <a:off x="1732195" y="258513"/>
            <a:ext cx="8770949" cy="1121503"/>
          </a:xfrm>
          <a:prstGeom prst="roundRect">
            <a:avLst/>
          </a:prstGeom>
          <a:solidFill>
            <a:schemeClr val="bg1"/>
          </a:solidFill>
          <a:ln w="7620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A2910B3-4233-0700-FA6D-8AE458BC98EE}"/>
              </a:ext>
            </a:extLst>
          </p:cNvPr>
          <p:cNvSpPr txBox="1"/>
          <p:nvPr/>
        </p:nvSpPr>
        <p:spPr>
          <a:xfrm>
            <a:off x="1976729" y="403765"/>
            <a:ext cx="8362950" cy="830997"/>
          </a:xfrm>
          <a:prstGeom prst="rect">
            <a:avLst/>
          </a:prstGeom>
          <a:noFill/>
        </p:spPr>
        <p:txBody>
          <a:bodyPr wrap="square">
            <a:spAutoFit/>
          </a:bodyPr>
          <a:lstStyle/>
          <a:p>
            <a:r>
              <a:rPr kumimoji="0" lang="en-GB" sz="4800" b="1" i="0" u="none" strike="noStrike" kern="1200" cap="none" spc="0" normalizeH="0" baseline="0" noProof="0" dirty="0">
                <a:ln w="22225">
                  <a:solidFill>
                    <a:srgbClr val="4750FF"/>
                  </a:solidFill>
                  <a:prstDash val="solid"/>
                </a:ln>
                <a:solidFill>
                  <a:srgbClr val="4472C4">
                    <a:lumMod val="20000"/>
                    <a:lumOff val="80000"/>
                  </a:srgbClr>
                </a:solidFill>
                <a:effectLst/>
                <a:uLnTx/>
                <a:uFillTx/>
                <a:latin typeface="Calibri" panose="020F0502020204030204"/>
                <a:ea typeface="+mn-ea"/>
                <a:cs typeface="+mn-cs"/>
              </a:rPr>
              <a:t>Great Big House In New Orleans</a:t>
            </a:r>
            <a:endParaRPr lang="en-GB" sz="4800" dirty="0"/>
          </a:p>
        </p:txBody>
      </p:sp>
      <p:pic>
        <p:nvPicPr>
          <p:cNvPr id="3" name="Picture 2" descr="Logo&#10;&#10;Description automatically generated">
            <a:extLst>
              <a:ext uri="{FF2B5EF4-FFF2-40B4-BE49-F238E27FC236}">
                <a16:creationId xmlns:a16="http://schemas.microsoft.com/office/drawing/2014/main" id="{F060D638-BD7F-C514-599A-8E92DD7DE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 y="138532"/>
            <a:ext cx="1572191" cy="952747"/>
          </a:xfrm>
          <a:prstGeom prst="rect">
            <a:avLst/>
          </a:prstGeom>
        </p:spPr>
      </p:pic>
      <p:pic>
        <p:nvPicPr>
          <p:cNvPr id="4" name="Picture 3" descr="Logo&#10;&#10;Description automatically generated">
            <a:extLst>
              <a:ext uri="{FF2B5EF4-FFF2-40B4-BE49-F238E27FC236}">
                <a16:creationId xmlns:a16="http://schemas.microsoft.com/office/drawing/2014/main" id="{5F22BFAA-7FD7-9A0F-4FC6-C3FC2DE38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6" name="Online Media 5" title="Great Big House in New Orleans - Made with Clipchamp">
            <a:hlinkClick r:id="" action="ppaction://media"/>
            <a:extLst>
              <a:ext uri="{FF2B5EF4-FFF2-40B4-BE49-F238E27FC236}">
                <a16:creationId xmlns:a16="http://schemas.microsoft.com/office/drawing/2014/main" id="{A59B8B98-10AA-A18D-5008-24E9754EF5BF}"/>
              </a:ext>
            </a:extLst>
          </p:cNvPr>
          <p:cNvPicPr>
            <a:picLocks noRot="1" noChangeAspect="1"/>
          </p:cNvPicPr>
          <p:nvPr>
            <a:videoFile r:link="rId1"/>
          </p:nvPr>
        </p:nvPicPr>
        <p:blipFill>
          <a:blip r:embed="rId6"/>
          <a:stretch>
            <a:fillRect/>
          </a:stretch>
        </p:blipFill>
        <p:spPr>
          <a:xfrm>
            <a:off x="1642123" y="1638529"/>
            <a:ext cx="8907754" cy="5018453"/>
          </a:xfrm>
          <a:prstGeom prst="rect">
            <a:avLst/>
          </a:prstGeom>
        </p:spPr>
      </p:pic>
    </p:spTree>
    <p:extLst>
      <p:ext uri="{BB962C8B-B14F-4D97-AF65-F5344CB8AC3E}">
        <p14:creationId xmlns:p14="http://schemas.microsoft.com/office/powerpoint/2010/main" val="154067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9BBE07A7-D12C-2729-2177-FEE9DCB0C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68199" cy="6943725"/>
          </a:xfrm>
          <a:prstGeom prst="rect">
            <a:avLst/>
          </a:prstGeom>
        </p:spPr>
      </p:pic>
      <p:pic>
        <p:nvPicPr>
          <p:cNvPr id="8" name="Picture 7" descr="Logo&#10;&#10;Description automatically generated">
            <a:extLst>
              <a:ext uri="{FF2B5EF4-FFF2-40B4-BE49-F238E27FC236}">
                <a16:creationId xmlns:a16="http://schemas.microsoft.com/office/drawing/2014/main" id="{576FD8CB-7807-34ED-3298-438480B05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171" y="1826484"/>
            <a:ext cx="2699657" cy="2699657"/>
          </a:xfrm>
          <a:prstGeom prst="rect">
            <a:avLst/>
          </a:prstGeom>
        </p:spPr>
      </p:pic>
      <p:sp>
        <p:nvSpPr>
          <p:cNvPr id="14" name="TextBox 13">
            <a:extLst>
              <a:ext uri="{FF2B5EF4-FFF2-40B4-BE49-F238E27FC236}">
                <a16:creationId xmlns:a16="http://schemas.microsoft.com/office/drawing/2014/main" id="{14E80A9D-01BA-7198-E6FE-3E2CAFED42A1}"/>
              </a:ext>
            </a:extLst>
          </p:cNvPr>
          <p:cNvSpPr txBox="1"/>
          <p:nvPr/>
        </p:nvSpPr>
        <p:spPr>
          <a:xfrm>
            <a:off x="2995612" y="4828870"/>
            <a:ext cx="620077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28249E"/>
                </a:solidFill>
                <a:effectLst/>
                <a:uLnTx/>
                <a:uFillTx/>
                <a:latin typeface="Calibri" panose="020F0502020204030204"/>
                <a:ea typeface="Times New Roman" panose="02020603050405020304" pitchFamily="18" charset="0"/>
                <a:cs typeface="Arial" panose="020B0604020202020204" pitchFamily="34" charset="0"/>
              </a:rPr>
              <a:t>Lesson 5</a:t>
            </a:r>
          </a:p>
        </p:txBody>
      </p:sp>
      <p:pic>
        <p:nvPicPr>
          <p:cNvPr id="2" name="Picture 1" descr="A picture containing logo&#10;&#10;Description automatically generated">
            <a:extLst>
              <a:ext uri="{FF2B5EF4-FFF2-40B4-BE49-F238E27FC236}">
                <a16:creationId xmlns:a16="http://schemas.microsoft.com/office/drawing/2014/main" id="{2F569FD9-0D9D-6857-FD7D-BFDAD969F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34" y="658023"/>
            <a:ext cx="1282212" cy="733425"/>
          </a:xfrm>
          <a:prstGeom prst="rect">
            <a:avLst/>
          </a:prstGeom>
        </p:spPr>
      </p:pic>
    </p:spTree>
    <p:extLst>
      <p:ext uri="{BB962C8B-B14F-4D97-AF65-F5344CB8AC3E}">
        <p14:creationId xmlns:p14="http://schemas.microsoft.com/office/powerpoint/2010/main" val="365889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9BBE07A7-D12C-2729-2177-FEE9DCB0C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68199" cy="6943725"/>
          </a:xfrm>
          <a:prstGeom prst="rect">
            <a:avLst/>
          </a:prstGeom>
        </p:spPr>
      </p:pic>
      <p:pic>
        <p:nvPicPr>
          <p:cNvPr id="8" name="Picture 7" descr="Logo&#10;&#10;Description automatically generated">
            <a:extLst>
              <a:ext uri="{FF2B5EF4-FFF2-40B4-BE49-F238E27FC236}">
                <a16:creationId xmlns:a16="http://schemas.microsoft.com/office/drawing/2014/main" id="{576FD8CB-7807-34ED-3298-438480B05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470" y="4971698"/>
            <a:ext cx="1233060" cy="1233060"/>
          </a:xfrm>
          <a:prstGeom prst="rect">
            <a:avLst/>
          </a:prstGeom>
        </p:spPr>
      </p:pic>
      <p:sp>
        <p:nvSpPr>
          <p:cNvPr id="13" name="TextBox 12">
            <a:extLst>
              <a:ext uri="{FF2B5EF4-FFF2-40B4-BE49-F238E27FC236}">
                <a16:creationId xmlns:a16="http://schemas.microsoft.com/office/drawing/2014/main" id="{98CA9170-604A-3347-1AFD-45F1B76A9742}"/>
              </a:ext>
            </a:extLst>
          </p:cNvPr>
          <p:cNvSpPr txBox="1"/>
          <p:nvPr/>
        </p:nvSpPr>
        <p:spPr>
          <a:xfrm>
            <a:off x="978439" y="1119074"/>
            <a:ext cx="10311319" cy="35086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8249E"/>
                </a:solidFill>
                <a:effectLst/>
                <a:uLnTx/>
                <a:uFillTx/>
                <a:latin typeface="Calibri" panose="020F0502020204030204"/>
                <a:ea typeface="Times New Roman" panose="02020603050405020304" pitchFamily="18" charset="0"/>
                <a:cs typeface="Arial" panose="020B0604020202020204" pitchFamily="34" charset="0"/>
              </a:rPr>
              <a:t>Learning Objective(s):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FF5000"/>
              </a:solidFill>
              <a:effectLst/>
              <a:uLnTx/>
              <a:uFillTx/>
              <a:latin typeface="Calibri" panose="020F0502020204030204"/>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28249E"/>
                </a:solidFill>
                <a:effectLst/>
                <a:uLnTx/>
                <a:uFillTx/>
                <a:latin typeface="Calibri Light" panose="020F0302020204030204"/>
                <a:ea typeface="Times New Roman" panose="02020603050405020304" pitchFamily="18" charset="0"/>
                <a:cs typeface="Arial" panose="020B0604020202020204" pitchFamily="34" charset="0"/>
              </a:rPr>
              <a:t>All children will perform a three-part cyclic rhythm, through clapping with untuned percussion instruments.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A947"/>
                </a:solidFill>
                <a:effectLst/>
                <a:uLnTx/>
                <a:uFillTx/>
                <a:latin typeface="Calibri" panose="020F0502020204030204"/>
                <a:ea typeface="Times New Roman" panose="02020603050405020304" pitchFamily="18" charset="0"/>
                <a:cs typeface="Arial" panose="020B0604020202020204" pitchFamily="34" charset="0"/>
              </a:rPr>
              <a:t>Listening Focus: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1" u="none" strike="noStrike" kern="1200" cap="none" spc="0" normalizeH="0" baseline="0" noProof="0" dirty="0">
              <a:ln>
                <a:noFill/>
              </a:ln>
              <a:solidFill>
                <a:srgbClr val="FFA947"/>
              </a:solidFill>
              <a:effectLst/>
              <a:uLnTx/>
              <a:uFillTx/>
              <a:latin typeface="Calibri Light" panose="020F0302020204030204"/>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FFA947"/>
                </a:solidFill>
                <a:effectLst/>
                <a:uLnTx/>
                <a:uFillTx/>
                <a:latin typeface="Calibri Light" panose="020F0302020204030204"/>
                <a:ea typeface="Times New Roman" panose="02020603050405020304" pitchFamily="18" charset="0"/>
                <a:cs typeface="Arial" panose="020B0604020202020204" pitchFamily="34" charset="0"/>
              </a:rPr>
              <a:t>Comparing Feeling Good by Nina Simone with a Version by MUSE</a:t>
            </a:r>
          </a:p>
        </p:txBody>
      </p:sp>
      <p:pic>
        <p:nvPicPr>
          <p:cNvPr id="2" name="Picture 1" descr="A picture containing logo&#10;&#10;Description automatically generated">
            <a:extLst>
              <a:ext uri="{FF2B5EF4-FFF2-40B4-BE49-F238E27FC236}">
                <a16:creationId xmlns:a16="http://schemas.microsoft.com/office/drawing/2014/main" id="{12077622-D026-A1D3-9C71-3BE90E594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34" y="658023"/>
            <a:ext cx="1282212" cy="733425"/>
          </a:xfrm>
          <a:prstGeom prst="rect">
            <a:avLst/>
          </a:prstGeom>
        </p:spPr>
      </p:pic>
    </p:spTree>
    <p:extLst>
      <p:ext uri="{BB962C8B-B14F-4D97-AF65-F5344CB8AC3E}">
        <p14:creationId xmlns:p14="http://schemas.microsoft.com/office/powerpoint/2010/main" val="100390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E41BB7C4-3B09-4CFF-62F6-4131381E6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6305" cy="6955277"/>
          </a:xfrm>
          <a:prstGeom prst="rect">
            <a:avLst/>
          </a:prstGeom>
        </p:spPr>
      </p:pic>
      <p:sp>
        <p:nvSpPr>
          <p:cNvPr id="5" name="TextBox 4">
            <a:extLst>
              <a:ext uri="{FF2B5EF4-FFF2-40B4-BE49-F238E27FC236}">
                <a16:creationId xmlns:a16="http://schemas.microsoft.com/office/drawing/2014/main" id="{1E26D535-2712-8365-DD52-6432FD89FE6D}"/>
              </a:ext>
            </a:extLst>
          </p:cNvPr>
          <p:cNvSpPr txBox="1"/>
          <p:nvPr/>
        </p:nvSpPr>
        <p:spPr>
          <a:xfrm>
            <a:off x="2120630" y="584567"/>
            <a:ext cx="8122596"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sng"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Glenn Miller - ‘In the Mood’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sng"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Play Along Key</a:t>
            </a:r>
          </a:p>
        </p:txBody>
      </p:sp>
      <p:pic>
        <p:nvPicPr>
          <p:cNvPr id="3" name="Picture 2" descr="A picture containing logo&#10;&#10;Description automatically generated">
            <a:extLst>
              <a:ext uri="{FF2B5EF4-FFF2-40B4-BE49-F238E27FC236}">
                <a16:creationId xmlns:a16="http://schemas.microsoft.com/office/drawing/2014/main" id="{6CE231A4-48D0-C7E1-65A2-657B7A1AF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7" name="Picture 6" descr="Logo&#10;&#10;Description automatically generated">
            <a:extLst>
              <a:ext uri="{FF2B5EF4-FFF2-40B4-BE49-F238E27FC236}">
                <a16:creationId xmlns:a16="http://schemas.microsoft.com/office/drawing/2014/main" id="{C58B5FB9-6C00-14F2-FB36-C96224437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grpSp>
        <p:nvGrpSpPr>
          <p:cNvPr id="2" name="Group 1">
            <a:extLst>
              <a:ext uri="{FF2B5EF4-FFF2-40B4-BE49-F238E27FC236}">
                <a16:creationId xmlns:a16="http://schemas.microsoft.com/office/drawing/2014/main" id="{F207797B-2D74-C27D-FDBD-389129AC95D3}"/>
              </a:ext>
            </a:extLst>
          </p:cNvPr>
          <p:cNvGrpSpPr/>
          <p:nvPr/>
        </p:nvGrpSpPr>
        <p:grpSpPr>
          <a:xfrm>
            <a:off x="969183" y="2376424"/>
            <a:ext cx="5667807" cy="3674179"/>
            <a:chOff x="908092" y="2561251"/>
            <a:chExt cx="5427239" cy="3363010"/>
          </a:xfrm>
        </p:grpSpPr>
        <p:pic>
          <p:nvPicPr>
            <p:cNvPr id="6" name="Picture 5">
              <a:extLst>
                <a:ext uri="{FF2B5EF4-FFF2-40B4-BE49-F238E27FC236}">
                  <a16:creationId xmlns:a16="http://schemas.microsoft.com/office/drawing/2014/main" id="{4A3AC712-E44C-86D3-AFE4-293EBC17172C}"/>
                </a:ext>
              </a:extLst>
            </p:cNvPr>
            <p:cNvPicPr>
              <a:picLocks noChangeAspect="1"/>
            </p:cNvPicPr>
            <p:nvPr/>
          </p:nvPicPr>
          <p:blipFill>
            <a:blip r:embed="rId5"/>
            <a:stretch>
              <a:fillRect/>
            </a:stretch>
          </p:blipFill>
          <p:spPr>
            <a:xfrm>
              <a:off x="908092" y="2561251"/>
              <a:ext cx="5427238" cy="3089457"/>
            </a:xfrm>
            <a:prstGeom prst="rect">
              <a:avLst/>
            </a:prstGeom>
          </p:spPr>
        </p:pic>
        <p:pic>
          <p:nvPicPr>
            <p:cNvPr id="10" name="Picture 9">
              <a:extLst>
                <a:ext uri="{FF2B5EF4-FFF2-40B4-BE49-F238E27FC236}">
                  <a16:creationId xmlns:a16="http://schemas.microsoft.com/office/drawing/2014/main" id="{983495CD-EFB5-CDD0-618E-AE6BEECDD022}"/>
                </a:ext>
              </a:extLst>
            </p:cNvPr>
            <p:cNvPicPr>
              <a:picLocks noChangeAspect="1"/>
            </p:cNvPicPr>
            <p:nvPr/>
          </p:nvPicPr>
          <p:blipFill rotWithShape="1">
            <a:blip r:embed="rId5"/>
            <a:srcRect l="45344" t="63300" r="2808" b="26624"/>
            <a:stretch/>
          </p:blipFill>
          <p:spPr>
            <a:xfrm>
              <a:off x="908093" y="5650708"/>
              <a:ext cx="5427238" cy="273553"/>
            </a:xfrm>
            <a:prstGeom prst="rect">
              <a:avLst/>
            </a:prstGeom>
          </p:spPr>
        </p:pic>
      </p:grpSp>
      <p:pic>
        <p:nvPicPr>
          <p:cNvPr id="12" name="Picture 11">
            <a:extLst>
              <a:ext uri="{FF2B5EF4-FFF2-40B4-BE49-F238E27FC236}">
                <a16:creationId xmlns:a16="http://schemas.microsoft.com/office/drawing/2014/main" id="{1261BE2A-B08B-3331-9C7F-7F7076BB1B9F}"/>
              </a:ext>
            </a:extLst>
          </p:cNvPr>
          <p:cNvPicPr>
            <a:picLocks noChangeAspect="1"/>
          </p:cNvPicPr>
          <p:nvPr/>
        </p:nvPicPr>
        <p:blipFill>
          <a:blip r:embed="rId6"/>
          <a:stretch>
            <a:fillRect/>
          </a:stretch>
        </p:blipFill>
        <p:spPr>
          <a:xfrm>
            <a:off x="6846572" y="3249734"/>
            <a:ext cx="4332046" cy="1919650"/>
          </a:xfrm>
          <a:prstGeom prst="rect">
            <a:avLst/>
          </a:prstGeom>
        </p:spPr>
      </p:pic>
      <p:sp>
        <p:nvSpPr>
          <p:cNvPr id="14" name="Rectangle 13">
            <a:extLst>
              <a:ext uri="{FF2B5EF4-FFF2-40B4-BE49-F238E27FC236}">
                <a16:creationId xmlns:a16="http://schemas.microsoft.com/office/drawing/2014/main" id="{70DEC8F9-FEBC-63C0-C2A3-A806E3B1F7CE}"/>
              </a:ext>
            </a:extLst>
          </p:cNvPr>
          <p:cNvSpPr/>
          <p:nvPr/>
        </p:nvSpPr>
        <p:spPr>
          <a:xfrm>
            <a:off x="6659276" y="5482403"/>
            <a:ext cx="2334637"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Crotchet</a:t>
            </a:r>
          </a:p>
          <a:p>
            <a:pPr algn="ctr"/>
            <a:endParaRPr lang="en-GB" sz="200" b="1" dirty="0">
              <a:solidFill>
                <a:schemeClr val="tx1"/>
              </a:solidFill>
            </a:endParaRPr>
          </a:p>
          <a:p>
            <a:pPr algn="ctr"/>
            <a:r>
              <a:rPr lang="en-GB" sz="1600" dirty="0">
                <a:solidFill>
                  <a:schemeClr val="tx1"/>
                </a:solidFill>
              </a:rPr>
              <a:t>1 beat</a:t>
            </a:r>
          </a:p>
        </p:txBody>
      </p:sp>
      <p:sp>
        <p:nvSpPr>
          <p:cNvPr id="15" name="Rectangle 14">
            <a:extLst>
              <a:ext uri="{FF2B5EF4-FFF2-40B4-BE49-F238E27FC236}">
                <a16:creationId xmlns:a16="http://schemas.microsoft.com/office/drawing/2014/main" id="{245521AA-38E5-1210-47F5-26F2864D53CE}"/>
              </a:ext>
            </a:extLst>
          </p:cNvPr>
          <p:cNvSpPr/>
          <p:nvPr/>
        </p:nvSpPr>
        <p:spPr>
          <a:xfrm>
            <a:off x="7534452" y="2372427"/>
            <a:ext cx="2334637"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Crotchet rest</a:t>
            </a:r>
          </a:p>
          <a:p>
            <a:pPr algn="ctr"/>
            <a:endParaRPr lang="en-GB" sz="200" b="1" dirty="0">
              <a:solidFill>
                <a:schemeClr val="tx1"/>
              </a:solidFill>
            </a:endParaRPr>
          </a:p>
          <a:p>
            <a:pPr algn="ctr"/>
            <a:r>
              <a:rPr lang="en-GB" sz="1600" dirty="0">
                <a:solidFill>
                  <a:schemeClr val="tx1"/>
                </a:solidFill>
              </a:rPr>
              <a:t>1 beat rest (silence)</a:t>
            </a:r>
          </a:p>
        </p:txBody>
      </p:sp>
      <p:sp>
        <p:nvSpPr>
          <p:cNvPr id="16" name="Rectangle 15">
            <a:extLst>
              <a:ext uri="{FF2B5EF4-FFF2-40B4-BE49-F238E27FC236}">
                <a16:creationId xmlns:a16="http://schemas.microsoft.com/office/drawing/2014/main" id="{3EAF4099-332E-CD45-502D-C2409291F634}"/>
              </a:ext>
            </a:extLst>
          </p:cNvPr>
          <p:cNvSpPr/>
          <p:nvPr/>
        </p:nvSpPr>
        <p:spPr>
          <a:xfrm>
            <a:off x="6846572" y="5518167"/>
            <a:ext cx="1959408" cy="532436"/>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17" name="Rectangle 16">
            <a:extLst>
              <a:ext uri="{FF2B5EF4-FFF2-40B4-BE49-F238E27FC236}">
                <a16:creationId xmlns:a16="http://schemas.microsoft.com/office/drawing/2014/main" id="{E0D72B45-3663-0B6E-7906-3A8D77163A1A}"/>
              </a:ext>
            </a:extLst>
          </p:cNvPr>
          <p:cNvSpPr/>
          <p:nvPr/>
        </p:nvSpPr>
        <p:spPr>
          <a:xfrm>
            <a:off x="7722066" y="2408191"/>
            <a:ext cx="1959408" cy="532436"/>
          </a:xfrm>
          <a:prstGeom prst="rect">
            <a:avLst/>
          </a:prstGeom>
          <a:solidFill>
            <a:srgbClr val="D4D2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sp>
        <p:nvSpPr>
          <p:cNvPr id="18" name="Rectangle 17">
            <a:extLst>
              <a:ext uri="{FF2B5EF4-FFF2-40B4-BE49-F238E27FC236}">
                <a16:creationId xmlns:a16="http://schemas.microsoft.com/office/drawing/2014/main" id="{8F0D376A-C259-CA78-0A41-62FAB9E88DA0}"/>
              </a:ext>
            </a:extLst>
          </p:cNvPr>
          <p:cNvSpPr/>
          <p:nvPr/>
        </p:nvSpPr>
        <p:spPr>
          <a:xfrm>
            <a:off x="9205702" y="5441927"/>
            <a:ext cx="2192176" cy="608676"/>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Two quavers</a:t>
            </a:r>
          </a:p>
          <a:p>
            <a:pPr algn="ctr"/>
            <a:endParaRPr lang="en-GB" sz="200" b="1" dirty="0">
              <a:solidFill>
                <a:schemeClr val="tx1"/>
              </a:solidFill>
            </a:endParaRPr>
          </a:p>
          <a:p>
            <a:pPr algn="ctr"/>
            <a:r>
              <a:rPr lang="en-GB" sz="1600" dirty="0">
                <a:solidFill>
                  <a:schemeClr val="tx1"/>
                </a:solidFill>
              </a:rPr>
              <a:t>Each one lasts ½ a beat</a:t>
            </a:r>
          </a:p>
        </p:txBody>
      </p:sp>
      <p:sp>
        <p:nvSpPr>
          <p:cNvPr id="19" name="Rectangle 18">
            <a:extLst>
              <a:ext uri="{FF2B5EF4-FFF2-40B4-BE49-F238E27FC236}">
                <a16:creationId xmlns:a16="http://schemas.microsoft.com/office/drawing/2014/main" id="{AC0FFA54-6538-1DC9-A9CE-0BE8A581E76A}"/>
              </a:ext>
            </a:extLst>
          </p:cNvPr>
          <p:cNvSpPr/>
          <p:nvPr/>
        </p:nvSpPr>
        <p:spPr>
          <a:xfrm>
            <a:off x="9322086" y="5505272"/>
            <a:ext cx="1959408" cy="532436"/>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Click to reveal</a:t>
            </a:r>
          </a:p>
        </p:txBody>
      </p:sp>
      <p:cxnSp>
        <p:nvCxnSpPr>
          <p:cNvPr id="20" name="Straight Arrow Connector 19">
            <a:extLst>
              <a:ext uri="{FF2B5EF4-FFF2-40B4-BE49-F238E27FC236}">
                <a16:creationId xmlns:a16="http://schemas.microsoft.com/office/drawing/2014/main" id="{CF2DF826-6462-18AC-DA72-6F4350E1548F}"/>
              </a:ext>
            </a:extLst>
          </p:cNvPr>
          <p:cNvCxnSpPr>
            <a:cxnSpLocks/>
            <a:stCxn id="16" idx="0"/>
          </p:cNvCxnSpPr>
          <p:nvPr/>
        </p:nvCxnSpPr>
        <p:spPr>
          <a:xfrm flipH="1" flipV="1">
            <a:off x="7422204" y="5095219"/>
            <a:ext cx="404072" cy="4229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3A51A1-ADBB-104C-CEF5-18E8F2E71EEB}"/>
              </a:ext>
            </a:extLst>
          </p:cNvPr>
          <p:cNvCxnSpPr>
            <a:cxnSpLocks/>
          </p:cNvCxnSpPr>
          <p:nvPr/>
        </p:nvCxnSpPr>
        <p:spPr>
          <a:xfrm flipH="1" flipV="1">
            <a:off x="10301790" y="5157527"/>
            <a:ext cx="8693" cy="334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1CD30EA-1922-F167-589E-EDDCF8CAF9C3}"/>
              </a:ext>
            </a:extLst>
          </p:cNvPr>
          <p:cNvCxnSpPr>
            <a:cxnSpLocks/>
          </p:cNvCxnSpPr>
          <p:nvPr/>
        </p:nvCxnSpPr>
        <p:spPr>
          <a:xfrm>
            <a:off x="8701770" y="2936715"/>
            <a:ext cx="0" cy="2725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191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64B1D273-771B-05B0-1011-DE05BB4B4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Rectangle: Rounded Corners 6">
            <a:extLst>
              <a:ext uri="{FF2B5EF4-FFF2-40B4-BE49-F238E27FC236}">
                <a16:creationId xmlns:a16="http://schemas.microsoft.com/office/drawing/2014/main" id="{81672720-68A5-A5FD-B190-A6E5196F7D87}"/>
              </a:ext>
            </a:extLst>
          </p:cNvPr>
          <p:cNvSpPr/>
          <p:nvPr/>
        </p:nvSpPr>
        <p:spPr>
          <a:xfrm>
            <a:off x="2153987" y="362698"/>
            <a:ext cx="8069783" cy="1121503"/>
          </a:xfrm>
          <a:prstGeom prst="roundRect">
            <a:avLst/>
          </a:prstGeom>
          <a:solidFill>
            <a:schemeClr val="bg1"/>
          </a:solidFill>
          <a:ln w="76200">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430406-490F-EC26-9B42-2CCD120E43CB}"/>
              </a:ext>
            </a:extLst>
          </p:cNvPr>
          <p:cNvSpPr txBox="1"/>
          <p:nvPr/>
        </p:nvSpPr>
        <p:spPr>
          <a:xfrm>
            <a:off x="2341416" y="500821"/>
            <a:ext cx="7681023"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‘In the Mood’ Play Along </a:t>
            </a:r>
            <a:endParaRPr kumimoji="0" lang="en-US" sz="5000" b="1" i="0"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DBD26A11-5D20-0CD0-6058-E29DCF01C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 y="138532"/>
            <a:ext cx="1572191" cy="952747"/>
          </a:xfrm>
          <a:prstGeom prst="rect">
            <a:avLst/>
          </a:prstGeom>
        </p:spPr>
      </p:pic>
      <p:pic>
        <p:nvPicPr>
          <p:cNvPr id="5" name="Picture 4" descr="Logo&#10;&#10;Description automatically generated">
            <a:extLst>
              <a:ext uri="{FF2B5EF4-FFF2-40B4-BE49-F238E27FC236}">
                <a16:creationId xmlns:a16="http://schemas.microsoft.com/office/drawing/2014/main" id="{15D4B89A-0B56-0570-10D1-F8468A3968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3" name="Online Media 2" title="In the Mood Play Along - Made with Clipchamp">
            <a:hlinkClick r:id="" action="ppaction://media"/>
            <a:extLst>
              <a:ext uri="{FF2B5EF4-FFF2-40B4-BE49-F238E27FC236}">
                <a16:creationId xmlns:a16="http://schemas.microsoft.com/office/drawing/2014/main" id="{0740BAC8-9EA7-5E2F-E66E-26542FEED833}"/>
              </a:ext>
            </a:extLst>
          </p:cNvPr>
          <p:cNvPicPr>
            <a:picLocks noRot="1" noChangeAspect="1"/>
          </p:cNvPicPr>
          <p:nvPr>
            <a:videoFile r:link="rId1"/>
          </p:nvPr>
        </p:nvPicPr>
        <p:blipFill>
          <a:blip r:embed="rId6"/>
          <a:stretch>
            <a:fillRect/>
          </a:stretch>
        </p:blipFill>
        <p:spPr>
          <a:xfrm>
            <a:off x="1572284" y="1601809"/>
            <a:ext cx="9047431" cy="5097144"/>
          </a:xfrm>
          <a:prstGeom prst="rect">
            <a:avLst/>
          </a:prstGeom>
        </p:spPr>
      </p:pic>
    </p:spTree>
    <p:extLst>
      <p:ext uri="{BB962C8B-B14F-4D97-AF65-F5344CB8AC3E}">
        <p14:creationId xmlns:p14="http://schemas.microsoft.com/office/powerpoint/2010/main" val="26375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CB2BC30-8BC3-9209-3E71-037C469A5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8" name="Rectangle: Rounded Corners 17">
            <a:extLst>
              <a:ext uri="{FF2B5EF4-FFF2-40B4-BE49-F238E27FC236}">
                <a16:creationId xmlns:a16="http://schemas.microsoft.com/office/drawing/2014/main" id="{DA3F5672-EDCF-F3BF-3257-169513859073}"/>
              </a:ext>
            </a:extLst>
          </p:cNvPr>
          <p:cNvSpPr/>
          <p:nvPr/>
        </p:nvSpPr>
        <p:spPr>
          <a:xfrm>
            <a:off x="2120630" y="350696"/>
            <a:ext cx="8083685" cy="1121503"/>
          </a:xfrm>
          <a:prstGeom prst="roundRect">
            <a:avLst/>
          </a:prstGeom>
          <a:solidFill>
            <a:schemeClr val="bg1"/>
          </a:solidFill>
          <a:ln w="76200">
            <a:solidFill>
              <a:srgbClr val="D4D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6D59A7F-4CB9-F9A4-D5B1-01E4B5241721}"/>
              </a:ext>
            </a:extLst>
          </p:cNvPr>
          <p:cNvSpPr/>
          <p:nvPr/>
        </p:nvSpPr>
        <p:spPr>
          <a:xfrm>
            <a:off x="3507231" y="449782"/>
            <a:ext cx="5177538"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New Orleans Jazz</a:t>
            </a:r>
          </a:p>
        </p:txBody>
      </p:sp>
      <p:pic>
        <p:nvPicPr>
          <p:cNvPr id="4" name="Picture 3" descr="Logo&#10;&#10;Description automatically generated">
            <a:extLst>
              <a:ext uri="{FF2B5EF4-FFF2-40B4-BE49-F238E27FC236}">
                <a16:creationId xmlns:a16="http://schemas.microsoft.com/office/drawing/2014/main" id="{16A7FAA8-0E1D-4952-F521-57C8C1BC3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 y="138532"/>
            <a:ext cx="1572191" cy="952747"/>
          </a:xfrm>
          <a:prstGeom prst="rect">
            <a:avLst/>
          </a:prstGeom>
        </p:spPr>
      </p:pic>
      <p:pic>
        <p:nvPicPr>
          <p:cNvPr id="5" name="Picture 4" descr="Logo&#10;&#10;Description automatically generated">
            <a:extLst>
              <a:ext uri="{FF2B5EF4-FFF2-40B4-BE49-F238E27FC236}">
                <a16:creationId xmlns:a16="http://schemas.microsoft.com/office/drawing/2014/main" id="{061A20BE-019E-6544-D473-C078E25A6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2" name="Online Media 1" title="Exploring New Orleans Jazz - Made with Clipchamp">
            <a:hlinkClick r:id="" action="ppaction://media"/>
            <a:extLst>
              <a:ext uri="{FF2B5EF4-FFF2-40B4-BE49-F238E27FC236}">
                <a16:creationId xmlns:a16="http://schemas.microsoft.com/office/drawing/2014/main" id="{A992C01E-3D65-EA3A-9815-9FD34D69A671}"/>
              </a:ext>
            </a:extLst>
          </p:cNvPr>
          <p:cNvPicPr>
            <a:picLocks noRot="1" noChangeAspect="1"/>
          </p:cNvPicPr>
          <p:nvPr>
            <a:videoFile r:link="rId1"/>
          </p:nvPr>
        </p:nvPicPr>
        <p:blipFill>
          <a:blip r:embed="rId6"/>
          <a:stretch>
            <a:fillRect/>
          </a:stretch>
        </p:blipFill>
        <p:spPr>
          <a:xfrm>
            <a:off x="1602243" y="1616295"/>
            <a:ext cx="8987514" cy="5063388"/>
          </a:xfrm>
          <a:prstGeom prst="rect">
            <a:avLst/>
          </a:prstGeom>
        </p:spPr>
      </p:pic>
      <p:sp>
        <p:nvSpPr>
          <p:cNvPr id="6" name="Rectangle: Rounded Corners 5">
            <a:hlinkClick r:id="rId7" action="ppaction://hlinksldjump"/>
            <a:extLst>
              <a:ext uri="{FF2B5EF4-FFF2-40B4-BE49-F238E27FC236}">
                <a16:creationId xmlns:a16="http://schemas.microsoft.com/office/drawing/2014/main" id="{5B381367-2A05-7248-78F5-892E32262B7F}"/>
              </a:ext>
            </a:extLst>
          </p:cNvPr>
          <p:cNvSpPr/>
          <p:nvPr/>
        </p:nvSpPr>
        <p:spPr>
          <a:xfrm>
            <a:off x="68582" y="5594291"/>
            <a:ext cx="1439206" cy="525294"/>
          </a:xfrm>
          <a:prstGeom prst="roundRect">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New Orleans Virtual School Trip</a:t>
            </a:r>
          </a:p>
        </p:txBody>
      </p:sp>
      <p:sp>
        <p:nvSpPr>
          <p:cNvPr id="7" name="Rectangle: Rounded Corners 6">
            <a:hlinkClick r:id="rId8" action="ppaction://hlinksldjump"/>
            <a:extLst>
              <a:ext uri="{FF2B5EF4-FFF2-40B4-BE49-F238E27FC236}">
                <a16:creationId xmlns:a16="http://schemas.microsoft.com/office/drawing/2014/main" id="{18D3B244-94EE-EF91-4DFE-EC1871DB2D1E}"/>
              </a:ext>
            </a:extLst>
          </p:cNvPr>
          <p:cNvSpPr/>
          <p:nvPr/>
        </p:nvSpPr>
        <p:spPr>
          <a:xfrm>
            <a:off x="68582" y="6249287"/>
            <a:ext cx="1439206" cy="525294"/>
          </a:xfrm>
          <a:prstGeom prst="roundRect">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Jump to Listening</a:t>
            </a:r>
          </a:p>
        </p:txBody>
      </p:sp>
    </p:spTree>
    <p:extLst>
      <p:ext uri="{BB962C8B-B14F-4D97-AF65-F5344CB8AC3E}">
        <p14:creationId xmlns:p14="http://schemas.microsoft.com/office/powerpoint/2010/main" val="378398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CB2BC30-8BC3-9209-3E71-037C469A5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8" name="Rectangle: Rounded Corners 17">
            <a:extLst>
              <a:ext uri="{FF2B5EF4-FFF2-40B4-BE49-F238E27FC236}">
                <a16:creationId xmlns:a16="http://schemas.microsoft.com/office/drawing/2014/main" id="{DA3F5672-EDCF-F3BF-3257-169513859073}"/>
              </a:ext>
            </a:extLst>
          </p:cNvPr>
          <p:cNvSpPr/>
          <p:nvPr/>
        </p:nvSpPr>
        <p:spPr>
          <a:xfrm>
            <a:off x="1916032" y="370152"/>
            <a:ext cx="8398848" cy="1121503"/>
          </a:xfrm>
          <a:prstGeom prst="roundRect">
            <a:avLst/>
          </a:prstGeom>
          <a:solidFill>
            <a:schemeClr val="bg1"/>
          </a:solidFill>
          <a:ln w="76200">
            <a:solidFill>
              <a:srgbClr val="D4D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96118F6-4679-7313-178A-4D9569E37373}"/>
              </a:ext>
            </a:extLst>
          </p:cNvPr>
          <p:cNvSpPr/>
          <p:nvPr/>
        </p:nvSpPr>
        <p:spPr>
          <a:xfrm>
            <a:off x="1877120" y="515404"/>
            <a:ext cx="8481098"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New Orleans </a:t>
            </a:r>
            <a:r>
              <a:rPr lang="en-GB" sz="4800" b="1" dirty="0">
                <a:ln w="22225">
                  <a:solidFill>
                    <a:srgbClr val="6625E7"/>
                  </a:solidFill>
                  <a:prstDash val="solid"/>
                </a:ln>
                <a:solidFill>
                  <a:srgbClr val="D4D2F7"/>
                </a:solidFill>
                <a:latin typeface="Calibri" panose="020F0502020204030204"/>
              </a:rPr>
              <a:t>Virtual School Trip</a:t>
            </a:r>
            <a:endParaRPr kumimoji="0" lang="en-GB" sz="4800" b="1" i="0"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93B3366E-148C-F62C-73DE-6BF8376A0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 y="138532"/>
            <a:ext cx="1572191" cy="952747"/>
          </a:xfrm>
          <a:prstGeom prst="rect">
            <a:avLst/>
          </a:prstGeom>
        </p:spPr>
      </p:pic>
      <p:pic>
        <p:nvPicPr>
          <p:cNvPr id="5" name="Picture 4" descr="Logo&#10;&#10;Description automatically generated">
            <a:extLst>
              <a:ext uri="{FF2B5EF4-FFF2-40B4-BE49-F238E27FC236}">
                <a16:creationId xmlns:a16="http://schemas.microsoft.com/office/drawing/2014/main" id="{7325758A-3C99-F810-0DFD-F6D5D0AD4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3" name="Online Media 2" title="New Orleans Virtual School Trip - Made with Clipchamp">
            <a:hlinkClick r:id="" action="ppaction://media"/>
            <a:extLst>
              <a:ext uri="{FF2B5EF4-FFF2-40B4-BE49-F238E27FC236}">
                <a16:creationId xmlns:a16="http://schemas.microsoft.com/office/drawing/2014/main" id="{63D2D1FE-B339-EE21-A86A-046EB568161D}"/>
              </a:ext>
            </a:extLst>
          </p:cNvPr>
          <p:cNvPicPr>
            <a:picLocks noRot="1" noChangeAspect="1"/>
          </p:cNvPicPr>
          <p:nvPr>
            <a:videoFile r:link="rId1"/>
          </p:nvPr>
        </p:nvPicPr>
        <p:blipFill>
          <a:blip r:embed="rId6"/>
          <a:stretch>
            <a:fillRect/>
          </a:stretch>
        </p:blipFill>
        <p:spPr>
          <a:xfrm>
            <a:off x="1689133" y="1636907"/>
            <a:ext cx="8813734" cy="4965484"/>
          </a:xfrm>
          <a:prstGeom prst="rect">
            <a:avLst/>
          </a:prstGeom>
        </p:spPr>
      </p:pic>
    </p:spTree>
    <p:extLst>
      <p:ext uri="{BB962C8B-B14F-4D97-AF65-F5344CB8AC3E}">
        <p14:creationId xmlns:p14="http://schemas.microsoft.com/office/powerpoint/2010/main" val="9093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sp>
        <p:nvSpPr>
          <p:cNvPr id="3" name="Rectangle 2">
            <a:extLst>
              <a:ext uri="{FF2B5EF4-FFF2-40B4-BE49-F238E27FC236}">
                <a16:creationId xmlns:a16="http://schemas.microsoft.com/office/drawing/2014/main" id="{9D531201-D5D9-507F-60A8-DACEAB53C675}"/>
              </a:ext>
            </a:extLst>
          </p:cNvPr>
          <p:cNvSpPr/>
          <p:nvPr/>
        </p:nvSpPr>
        <p:spPr>
          <a:xfrm>
            <a:off x="742566" y="678615"/>
            <a:ext cx="10967696" cy="8771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100" b="1" i="0" u="sng"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‘Feeling Good’ by Nina Simone </a:t>
            </a:r>
          </a:p>
        </p:txBody>
      </p:sp>
      <p:sp>
        <p:nvSpPr>
          <p:cNvPr id="7" name="TextBox 6">
            <a:extLst>
              <a:ext uri="{FF2B5EF4-FFF2-40B4-BE49-F238E27FC236}">
                <a16:creationId xmlns:a16="http://schemas.microsoft.com/office/drawing/2014/main" id="{C5797C47-7F97-3D64-8A64-7E214FFBC768}"/>
              </a:ext>
            </a:extLst>
          </p:cNvPr>
          <p:cNvSpPr txBox="1"/>
          <p:nvPr/>
        </p:nvSpPr>
        <p:spPr>
          <a:xfrm>
            <a:off x="710595" y="1558143"/>
            <a:ext cx="6594459" cy="4770537"/>
          </a:xfrm>
          <a:prstGeom prst="rect">
            <a:avLst/>
          </a:prstGeom>
          <a:noFill/>
        </p:spPr>
        <p:txBody>
          <a:bodyPr wrap="square">
            <a:spAutoFit/>
          </a:bodyPr>
          <a:lstStyle/>
          <a:p>
            <a:pPr marL="360363" marR="0" lvl="0" indent="-360363"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Nina Simone </a:t>
            </a: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was an </a:t>
            </a:r>
            <a:r>
              <a:rPr kumimoji="0" lang="en-GB" sz="2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American singer </a:t>
            </a: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who took the </a:t>
            </a:r>
            <a:r>
              <a:rPr kumimoji="0" lang="en-GB" sz="2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New Orleans style of jazz </a:t>
            </a: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and </a:t>
            </a:r>
            <a:r>
              <a:rPr kumimoji="0" lang="en-GB" sz="2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mixed</a:t>
            </a: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 it with </a:t>
            </a:r>
            <a:r>
              <a:rPr kumimoji="0" lang="en-GB" sz="2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classical piano music</a:t>
            </a: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a:t>
            </a:r>
          </a:p>
          <a:p>
            <a:pPr marL="360363" marR="0" lvl="0" indent="-360363"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endParaRPr>
          </a:p>
          <a:p>
            <a:pPr marL="360363" marR="0" lvl="0" indent="-360363"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She was a </a:t>
            </a:r>
            <a:r>
              <a:rPr kumimoji="0" lang="en-GB" sz="2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classically educated pianist </a:t>
            </a: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who went to the prestigious Juilliard music school.</a:t>
            </a:r>
          </a:p>
          <a:p>
            <a:pPr marL="360363" marR="0" lvl="0" indent="-360363"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endParaRPr>
          </a:p>
          <a:p>
            <a:pPr marL="360363" marR="0" lvl="0" indent="-360363"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rPr>
              <a:t>She was very active in the civil rights movement, fighting for equal rights for black Americans.</a:t>
            </a:r>
          </a:p>
          <a:p>
            <a:pPr marL="360363" marR="0" lvl="0" indent="-360363"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endParaRPr>
          </a:p>
          <a:p>
            <a:pPr marL="360363" indent="-360363">
              <a:buFont typeface="Wingdings" pitchFamily="2" charset="2"/>
              <a:buChar char="Ø"/>
              <a:defRPr/>
            </a:pPr>
            <a:r>
              <a:rPr lang="en-GB" sz="2200" dirty="0">
                <a:solidFill>
                  <a:prstClr val="black"/>
                </a:solidFill>
                <a:ea typeface="Times New Roman" panose="02020603050405020304" pitchFamily="18" charset="0"/>
              </a:rPr>
              <a:t>Simone was an </a:t>
            </a:r>
            <a:r>
              <a:rPr lang="en-GB" sz="2200" b="1" dirty="0">
                <a:solidFill>
                  <a:prstClr val="black"/>
                </a:solidFill>
                <a:ea typeface="Times New Roman" panose="02020603050405020304" pitchFamily="18" charset="0"/>
              </a:rPr>
              <a:t>incredibly well-respected jazz musician </a:t>
            </a:r>
            <a:r>
              <a:rPr lang="en-GB" sz="2200" dirty="0">
                <a:solidFill>
                  <a:prstClr val="black"/>
                </a:solidFill>
                <a:ea typeface="Times New Roman" panose="02020603050405020304" pitchFamily="18" charset="0"/>
              </a:rPr>
              <a:t>and was known as the </a:t>
            </a:r>
            <a:r>
              <a:rPr lang="en-GB" sz="2200" b="1" dirty="0"/>
              <a:t>High Priestess of Soul</a:t>
            </a:r>
            <a:r>
              <a:rPr lang="en-GB" sz="2200" dirty="0"/>
              <a:t>.</a:t>
            </a:r>
            <a:endParaRPr lang="en-GB" sz="2200" dirty="0">
              <a:solidFill>
                <a:prstClr val="black"/>
              </a:solidFill>
              <a:ea typeface="Times New Roman" panose="02020603050405020304" pitchFamily="18" charset="0"/>
            </a:endParaRPr>
          </a:p>
          <a:p>
            <a:pPr marL="360363" indent="-360363">
              <a:buFont typeface="Wingdings" pitchFamily="2" charset="2"/>
              <a:buChar char="Ø"/>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endParaRPr>
          </a:p>
          <a:p>
            <a:pPr marL="360363" indent="-360363">
              <a:buFont typeface="Wingdings" pitchFamily="2" charset="2"/>
              <a:buChar char="Ø"/>
              <a:defRPr/>
            </a:pPr>
            <a:r>
              <a:rPr lang="en-GB" sz="2200" dirty="0">
                <a:solidFill>
                  <a:prstClr val="black"/>
                </a:solidFill>
                <a:ea typeface="Times New Roman" panose="02020603050405020304" pitchFamily="18" charset="0"/>
              </a:rPr>
              <a:t>She was active from 1954-2002 and released ‘Feeling Good’ in 1965.</a:t>
            </a:r>
          </a:p>
        </p:txBody>
      </p:sp>
      <p:pic>
        <p:nvPicPr>
          <p:cNvPr id="8" name="Picture 2" descr="Nuff Said! NINA SIMONE Documentary Now Showing! - CVLT Nation">
            <a:extLst>
              <a:ext uri="{FF2B5EF4-FFF2-40B4-BE49-F238E27FC236}">
                <a16:creationId xmlns:a16="http://schemas.microsoft.com/office/drawing/2014/main" id="{417F8871-E38B-6F54-3D9C-727AAFC844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2" t="1536" r="5426" b="3314"/>
          <a:stretch/>
        </p:blipFill>
        <p:spPr bwMode="auto">
          <a:xfrm>
            <a:off x="7305055" y="1744189"/>
            <a:ext cx="4099562" cy="433385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Picture 1" descr="A picture containing logo&#10;&#10;Description automatically generated">
            <a:extLst>
              <a:ext uri="{FF2B5EF4-FFF2-40B4-BE49-F238E27FC236}">
                <a16:creationId xmlns:a16="http://schemas.microsoft.com/office/drawing/2014/main" id="{31E702C7-173B-9A5D-F675-303BF4824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95" y="656482"/>
            <a:ext cx="1282212" cy="733425"/>
          </a:xfrm>
          <a:prstGeom prst="rect">
            <a:avLst/>
          </a:prstGeom>
        </p:spPr>
      </p:pic>
      <p:pic>
        <p:nvPicPr>
          <p:cNvPr id="4" name="Picture 3" descr="Logo&#10;&#10;Description automatically generated">
            <a:extLst>
              <a:ext uri="{FF2B5EF4-FFF2-40B4-BE49-F238E27FC236}">
                <a16:creationId xmlns:a16="http://schemas.microsoft.com/office/drawing/2014/main" id="{97F57FE3-619F-9BD0-B741-B4B0687CE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Tree>
    <p:extLst>
      <p:ext uri="{BB962C8B-B14F-4D97-AF65-F5344CB8AC3E}">
        <p14:creationId xmlns:p14="http://schemas.microsoft.com/office/powerpoint/2010/main" val="36864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Widescreen</PresentationFormat>
  <Paragraphs>128</Paragraphs>
  <Slides>20</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  For all of our plans in this unit, we have three areas of teaching: a focus activity, the main content and a plenary. These areas can be identified by a different border colour to the 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Hammonds</dc:creator>
  <cp:lastModifiedBy>Andrew Myers</cp:lastModifiedBy>
  <cp:revision>32</cp:revision>
  <dcterms:created xsi:type="dcterms:W3CDTF">2022-08-28T23:01:54Z</dcterms:created>
  <dcterms:modified xsi:type="dcterms:W3CDTF">2025-09-01T08:47:03Z</dcterms:modified>
</cp:coreProperties>
</file>